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96" r:id="rId2"/>
    <p:sldId id="259" r:id="rId3"/>
    <p:sldId id="258" r:id="rId4"/>
    <p:sldId id="330" r:id="rId5"/>
    <p:sldId id="260" r:id="rId6"/>
    <p:sldId id="261" r:id="rId7"/>
    <p:sldId id="393" r:id="rId8"/>
    <p:sldId id="388" r:id="rId9"/>
    <p:sldId id="389" r:id="rId10"/>
    <p:sldId id="390" r:id="rId11"/>
    <p:sldId id="391" r:id="rId12"/>
    <p:sldId id="392" r:id="rId13"/>
    <p:sldId id="342" r:id="rId14"/>
    <p:sldId id="356" r:id="rId15"/>
    <p:sldId id="361" r:id="rId16"/>
    <p:sldId id="357" r:id="rId17"/>
    <p:sldId id="345" r:id="rId18"/>
    <p:sldId id="350" r:id="rId19"/>
    <p:sldId id="264" r:id="rId20"/>
    <p:sldId id="363" r:id="rId21"/>
    <p:sldId id="265" r:id="rId22"/>
    <p:sldId id="266" r:id="rId23"/>
    <p:sldId id="394" r:id="rId24"/>
    <p:sldId id="268" r:id="rId25"/>
    <p:sldId id="270" r:id="rId26"/>
    <p:sldId id="273" r:id="rId27"/>
    <p:sldId id="381" r:id="rId28"/>
    <p:sldId id="307" r:id="rId29"/>
    <p:sldId id="308" r:id="rId30"/>
    <p:sldId id="276" r:id="rId31"/>
    <p:sldId id="367" r:id="rId32"/>
    <p:sldId id="401" r:id="rId33"/>
    <p:sldId id="399" r:id="rId34"/>
    <p:sldId id="400" r:id="rId35"/>
    <p:sldId id="279" r:id="rId36"/>
    <p:sldId id="280" r:id="rId37"/>
    <p:sldId id="333" r:id="rId38"/>
    <p:sldId id="256" r:id="rId39"/>
    <p:sldId id="378" r:id="rId40"/>
    <p:sldId id="379" r:id="rId41"/>
    <p:sldId id="380" r:id="rId42"/>
    <p:sldId id="284" r:id="rId43"/>
    <p:sldId id="285" r:id="rId44"/>
    <p:sldId id="321" r:id="rId45"/>
    <p:sldId id="375" r:id="rId46"/>
    <p:sldId id="376" r:id="rId47"/>
    <p:sldId id="377" r:id="rId48"/>
    <p:sldId id="287" r:id="rId49"/>
    <p:sldId id="398" r:id="rId50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33CCFF"/>
    <a:srgbClr val="3399FF"/>
    <a:srgbClr val="00FFCC"/>
    <a:srgbClr val="FFCCCC"/>
    <a:srgbClr val="CC66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7" autoAdjust="0"/>
    <p:restoredTop sz="94558" autoAdjust="0"/>
  </p:normalViewPr>
  <p:slideViewPr>
    <p:cSldViewPr snapToGrid="0">
      <p:cViewPr>
        <p:scale>
          <a:sx n="38" d="100"/>
          <a:sy n="38" d="100"/>
        </p:scale>
        <p:origin x="-1603" y="-3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 b="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 b="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 b="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 b="0"/>
            </a:lvl1pPr>
          </a:lstStyle>
          <a:p>
            <a:fld id="{1BE67A08-26AC-40F8-8DF2-53868E7C0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20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 b="0"/>
            </a:lvl1pPr>
          </a:lstStyle>
          <a:p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 b="0"/>
            </a:lvl1pPr>
          </a:lstStyle>
          <a:p>
            <a:endParaRPr lang="en-US"/>
          </a:p>
        </p:txBody>
      </p:sp>
      <p:sp>
        <p:nvSpPr>
          <p:cNvPr id="174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 b="0"/>
            </a:lvl1pPr>
          </a:lstStyle>
          <a:p>
            <a:endParaRPr lang="en-US"/>
          </a:p>
        </p:txBody>
      </p:sp>
      <p:sp>
        <p:nvSpPr>
          <p:cNvPr id="174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 b="0"/>
            </a:lvl1pPr>
          </a:lstStyle>
          <a:p>
            <a:fld id="{F7BD9360-DD01-4D75-B307-4E836944B8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2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B2A0C-C651-4DF4-9D73-EC5F087978F6}" type="slidenum">
              <a:rPr lang="en-US"/>
              <a:pPr/>
              <a:t>1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56DDC-688C-4035-AFC7-02369289FBCB}" type="slidenum">
              <a:rPr lang="en-US"/>
              <a:pPr/>
              <a:t>20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8FEBB-86D5-41C2-B7C0-83FCE08DD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7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EAF75-9053-4640-B787-FCBE925D0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5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DE78B-28AF-47D6-81B7-35C29A1D05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26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15E44C4-7CFC-432A-9E63-7DF40C8996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2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5EC9BF-9D67-4A17-850B-5628526916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62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BFDAF7-9EE4-4BBD-8866-1A8A890898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2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E29D06-3754-4D83-AC3C-A989013026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70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A6A2BD8-19E7-4A02-AC9F-A8A8A75BC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2990C-BD62-49AD-92B4-63C97130F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04A4-11C7-4289-BA47-426F14527A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6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9B52F-C3EF-4397-910C-CBCF068021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5364C-D6AA-43E6-A7E2-35BC13BE8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29B69-780D-42C8-AF97-DBFEA3A438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4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C8F8B-E08D-4253-AC92-2B1C0907EE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7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2C321-DA18-41D9-A104-3CABFEBCC2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3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F3A1D-0F92-4E78-BFB2-CD9747FA4D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6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4675476-676B-4367-8C23-815741FD963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doas-radiant.psu.edu/IAQ_comfort_04.pdf" TargetMode="External"/><Relationship Id="rId2" Type="http://schemas.openxmlformats.org/officeDocument/2006/relationships/hyperlink" Target="http://doas-radiant.psu.edu/DOAS_RADIANT_HONOLULU_TP457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as-radiant.psu.edu/IAQ_winter_05.pdf" TargetMode="External"/><Relationship Id="rId4" Type="http://schemas.openxmlformats.org/officeDocument/2006/relationships/hyperlink" Target="http://doas-radiant.psu.edu/cond_control_fall_03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oas-radiant.psu.edu/Design_DOAS_CRCP_fall_06_Journal.pdf" TargetMode="External"/><Relationship Id="rId2" Type="http://schemas.openxmlformats.org/officeDocument/2006/relationships/hyperlink" Target="http://doas-radiant.psu.edu/Xia_Mumma_CRCP_HCR_06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doas-radiant.psu.edu/ES_Jan_2007_DOAS_HS.pdf" TargetMode="External"/><Relationship Id="rId2" Type="http://schemas.openxmlformats.org/officeDocument/2006/relationships/hyperlink" Target="http://doas-radiant.psu.edu/OR-05-3-3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9" descr="Nittany lion backd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316163" y="4273550"/>
            <a:ext cx="6827837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b="0" i="1" dirty="0">
                <a:latin typeface="Arial" charset="0"/>
                <a:cs typeface="Times New Roman" pitchFamily="18" charset="0"/>
              </a:rPr>
              <a:t>Stanley A. </a:t>
            </a:r>
            <a:r>
              <a:rPr lang="en-US" b="0" i="1" dirty="0" err="1">
                <a:latin typeface="Arial" charset="0"/>
                <a:cs typeface="Times New Roman" pitchFamily="18" charset="0"/>
              </a:rPr>
              <a:t>Mumma</a:t>
            </a:r>
            <a:r>
              <a:rPr lang="en-US" b="0" i="1" dirty="0">
                <a:latin typeface="Arial" charset="0"/>
                <a:cs typeface="Times New Roman" pitchFamily="18" charset="0"/>
              </a:rPr>
              <a:t>, Ph.D., P.E.</a:t>
            </a:r>
            <a:br>
              <a:rPr lang="en-US" b="0" i="1" dirty="0">
                <a:latin typeface="Arial" charset="0"/>
                <a:cs typeface="Times New Roman" pitchFamily="18" charset="0"/>
              </a:rPr>
            </a:br>
            <a:r>
              <a:rPr lang="en-US" b="0" i="1" dirty="0">
                <a:latin typeface="Arial" charset="0"/>
                <a:cs typeface="Times New Roman" pitchFamily="18" charset="0"/>
              </a:rPr>
              <a:t> Prof. Emeritus, Architectural Engineering</a:t>
            </a:r>
          </a:p>
          <a:p>
            <a:pPr eaLnBrk="0" hangingPunct="0"/>
            <a:r>
              <a:rPr lang="en-US" b="0" i="1" dirty="0" smtClean="0">
                <a:latin typeface="Arial" charset="0"/>
                <a:cs typeface="Times New Roman" pitchFamily="18" charset="0"/>
              </a:rPr>
              <a:t>PSU, </a:t>
            </a:r>
            <a:r>
              <a:rPr lang="en-US" b="0" i="1" dirty="0">
                <a:latin typeface="Arial" charset="0"/>
                <a:cs typeface="Times New Roman" pitchFamily="18" charset="0"/>
              </a:rPr>
              <a:t>Univ. Park, PA</a:t>
            </a:r>
          </a:p>
          <a:p>
            <a:pPr eaLnBrk="0" hangingPunct="0"/>
            <a:r>
              <a:rPr lang="en-US" b="0" i="1" dirty="0">
                <a:latin typeface="Arial" charset="0"/>
                <a:cs typeface="Times New Roman" pitchFamily="18" charset="0"/>
              </a:rPr>
              <a:t>sam11@psu.edu</a:t>
            </a: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3363913" y="6162675"/>
            <a:ext cx="554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b="0" i="1">
                <a:latin typeface="Arial" charset="0"/>
                <a:cs typeface="Times New Roman" pitchFamily="18" charset="0"/>
              </a:rPr>
              <a:t>Web: </a:t>
            </a:r>
            <a:r>
              <a:rPr lang="en-US" sz="2400" b="0" i="1" u="sng">
                <a:latin typeface="Arial" charset="0"/>
                <a:cs typeface="Times New Roman" pitchFamily="18" charset="0"/>
              </a:rPr>
              <a:t>http://doas-radiant.psu.edu</a:t>
            </a:r>
            <a:endParaRPr lang="en-US" sz="4000" b="0" i="1" baseline="30000">
              <a:latin typeface="Arial" charset="0"/>
            </a:endParaRP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786743" y="466725"/>
            <a:ext cx="6357257" cy="20034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t"/>
          <a:lstStyle/>
          <a:p>
            <a:r>
              <a:rPr lang="en-US" b="1" i="1" u="sng" dirty="0" smtClean="0">
                <a:solidFill>
                  <a:srgbClr val="FFFF00"/>
                </a:solidFill>
                <a:latin typeface="Book Antiqua" pitchFamily="18" charset="0"/>
              </a:rPr>
              <a:t>Chilled Surfaces</a:t>
            </a:r>
            <a:r>
              <a:rPr lang="en-US" b="1" i="1" dirty="0" smtClean="0">
                <a:solidFill>
                  <a:srgbClr val="FFFF00"/>
                </a:solidFill>
                <a:latin typeface="Book Antiqua" pitchFamily="18" charset="0"/>
              </a:rPr>
              <a:t>:</a:t>
            </a:r>
            <a:br>
              <a:rPr lang="en-US" b="1" i="1" dirty="0" smtClean="0">
                <a:solidFill>
                  <a:srgbClr val="FFFF00"/>
                </a:solidFill>
                <a:latin typeface="Book Antiqua" pitchFamily="18" charset="0"/>
              </a:rPr>
            </a:br>
            <a:r>
              <a:rPr lang="en-US" b="1" i="1" dirty="0" smtClean="0">
                <a:solidFill>
                  <a:srgbClr val="FFFF00"/>
                </a:solidFill>
                <a:latin typeface="Book Antiqua" pitchFamily="18" charset="0"/>
              </a:rPr>
              <a:t>Ceilings, Floors,</a:t>
            </a:r>
            <a:br>
              <a:rPr lang="en-US" b="1" i="1" dirty="0" smtClean="0">
                <a:solidFill>
                  <a:srgbClr val="FFFF00"/>
                </a:solidFill>
                <a:latin typeface="Book Antiqua" pitchFamily="18" charset="0"/>
              </a:rPr>
            </a:br>
            <a:r>
              <a:rPr lang="en-US" b="1" i="1" dirty="0" smtClean="0">
                <a:solidFill>
                  <a:srgbClr val="FFFF00"/>
                </a:solidFill>
                <a:latin typeface="Book Antiqua" pitchFamily="18" charset="0"/>
              </a:rPr>
              <a:t>and Beams</a:t>
            </a:r>
            <a:endParaRPr lang="en-US" b="1" i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2786743" y="2723683"/>
            <a:ext cx="63572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i="1" dirty="0" smtClean="0">
                <a:latin typeface="Arial" charset="0"/>
              </a:rPr>
              <a:t>ASHRAE Chapter,</a:t>
            </a:r>
            <a:br>
              <a:rPr lang="en-US" sz="3200" b="0" i="1" dirty="0" smtClean="0">
                <a:latin typeface="Arial" charset="0"/>
              </a:rPr>
            </a:br>
            <a:r>
              <a:rPr lang="en-US" sz="3200" b="0" i="1" dirty="0" smtClean="0">
                <a:latin typeface="Arial" charset="0"/>
              </a:rPr>
              <a:t>Meeting</a:t>
            </a:r>
            <a:endParaRPr lang="en-US" sz="3200" b="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912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/>
      <p:bldP spid="2191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1352550" y="6191250"/>
            <a:ext cx="552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</a:rPr>
              <a:t>Manufacturer C</a:t>
            </a:r>
          </a:p>
        </p:txBody>
      </p:sp>
      <p:pic>
        <p:nvPicPr>
          <p:cNvPr id="224259" name="Picture 3" descr="Q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260" name="Group 4"/>
          <p:cNvGrpSpPr>
            <a:grpSpLocks/>
          </p:cNvGrpSpPr>
          <p:nvPr/>
        </p:nvGrpSpPr>
        <p:grpSpPr bwMode="auto">
          <a:xfrm>
            <a:off x="304800" y="762000"/>
            <a:ext cx="8153400" cy="5105400"/>
            <a:chOff x="192" y="480"/>
            <a:chExt cx="5136" cy="3216"/>
          </a:xfrm>
        </p:grpSpPr>
        <p:pic>
          <p:nvPicPr>
            <p:cNvPr id="224261" name="Picture 5" descr="Q-1 CAD DRAWING 01-15-0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480"/>
              <a:ext cx="1831" cy="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262" name="AutoShape 6"/>
            <p:cNvSpPr>
              <a:spLocks noChangeArrowheads="1"/>
            </p:cNvSpPr>
            <p:nvPr/>
          </p:nvSpPr>
          <p:spPr bwMode="auto">
            <a:xfrm rot="13283362">
              <a:off x="1776" y="864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3" name="AutoShape 7"/>
            <p:cNvSpPr>
              <a:spLocks noChangeArrowheads="1"/>
            </p:cNvSpPr>
            <p:nvPr/>
          </p:nvSpPr>
          <p:spPr bwMode="auto">
            <a:xfrm>
              <a:off x="1632" y="528"/>
              <a:ext cx="336" cy="96"/>
            </a:xfrm>
            <a:prstGeom prst="leftArrow">
              <a:avLst>
                <a:gd name="adj1" fmla="val 50000"/>
                <a:gd name="adj2" fmla="val 875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4" name="AutoShape 8"/>
            <p:cNvSpPr>
              <a:spLocks noChangeArrowheads="1"/>
            </p:cNvSpPr>
            <p:nvPr/>
          </p:nvSpPr>
          <p:spPr bwMode="auto">
            <a:xfrm rot="5400000">
              <a:off x="1445" y="742"/>
              <a:ext cx="305" cy="69"/>
            </a:xfrm>
            <a:prstGeom prst="rightArrow">
              <a:avLst>
                <a:gd name="adj1" fmla="val 50000"/>
                <a:gd name="adj2" fmla="val 11050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5" name="AutoShape 9"/>
            <p:cNvSpPr>
              <a:spLocks noChangeArrowheads="1"/>
            </p:cNvSpPr>
            <p:nvPr/>
          </p:nvSpPr>
          <p:spPr bwMode="auto">
            <a:xfrm rot="5400000">
              <a:off x="1349" y="742"/>
              <a:ext cx="305" cy="69"/>
            </a:xfrm>
            <a:prstGeom prst="rightArrow">
              <a:avLst>
                <a:gd name="adj1" fmla="val 50000"/>
                <a:gd name="adj2" fmla="val 11050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6" name="AutoShape 10"/>
            <p:cNvSpPr>
              <a:spLocks noChangeArrowheads="1"/>
            </p:cNvSpPr>
            <p:nvPr/>
          </p:nvSpPr>
          <p:spPr bwMode="auto">
            <a:xfrm flipV="1">
              <a:off x="1488" y="1440"/>
              <a:ext cx="336" cy="48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7" name="AutoShape 11"/>
            <p:cNvSpPr>
              <a:spLocks noChangeArrowheads="1"/>
            </p:cNvSpPr>
            <p:nvPr/>
          </p:nvSpPr>
          <p:spPr bwMode="auto">
            <a:xfrm>
              <a:off x="4992" y="2160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4268" name="AutoShape 12"/>
            <p:cNvSpPr>
              <a:spLocks noChangeArrowheads="1"/>
            </p:cNvSpPr>
            <p:nvPr/>
          </p:nvSpPr>
          <p:spPr bwMode="auto">
            <a:xfrm rot="10800000">
              <a:off x="4704" y="3168"/>
              <a:ext cx="432" cy="432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69" name="AutoShape 13"/>
            <p:cNvSpPr>
              <a:spLocks noChangeArrowheads="1"/>
            </p:cNvSpPr>
            <p:nvPr/>
          </p:nvSpPr>
          <p:spPr bwMode="auto">
            <a:xfrm>
              <a:off x="1008" y="3456"/>
              <a:ext cx="672" cy="192"/>
            </a:xfrm>
            <a:prstGeom prst="leftArrow">
              <a:avLst>
                <a:gd name="adj1" fmla="val 50000"/>
                <a:gd name="adj2" fmla="val 8750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0" name="AutoShape 14"/>
            <p:cNvSpPr>
              <a:spLocks noChangeArrowheads="1"/>
            </p:cNvSpPr>
            <p:nvPr/>
          </p:nvSpPr>
          <p:spPr bwMode="auto">
            <a:xfrm>
              <a:off x="1776" y="3456"/>
              <a:ext cx="864" cy="192"/>
            </a:xfrm>
            <a:prstGeom prst="leftArrow">
              <a:avLst>
                <a:gd name="adj1" fmla="val 50000"/>
                <a:gd name="adj2" fmla="val 11250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1" name="AutoShape 15"/>
            <p:cNvSpPr>
              <a:spLocks noChangeArrowheads="1"/>
            </p:cNvSpPr>
            <p:nvPr/>
          </p:nvSpPr>
          <p:spPr bwMode="auto">
            <a:xfrm>
              <a:off x="2736" y="3456"/>
              <a:ext cx="864" cy="192"/>
            </a:xfrm>
            <a:prstGeom prst="leftArrow">
              <a:avLst>
                <a:gd name="adj1" fmla="val 50000"/>
                <a:gd name="adj2" fmla="val 11250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2" name="AutoShape 16"/>
            <p:cNvSpPr>
              <a:spLocks noChangeArrowheads="1"/>
            </p:cNvSpPr>
            <p:nvPr/>
          </p:nvSpPr>
          <p:spPr bwMode="auto">
            <a:xfrm>
              <a:off x="3696" y="3456"/>
              <a:ext cx="864" cy="192"/>
            </a:xfrm>
            <a:prstGeom prst="leftArrow">
              <a:avLst>
                <a:gd name="adj1" fmla="val 50000"/>
                <a:gd name="adj2" fmla="val 11250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3" name="AutoShape 17"/>
            <p:cNvSpPr>
              <a:spLocks noChangeArrowheads="1"/>
            </p:cNvSpPr>
            <p:nvPr/>
          </p:nvSpPr>
          <p:spPr bwMode="auto">
            <a:xfrm rot="16200000">
              <a:off x="456" y="3192"/>
              <a:ext cx="432" cy="384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4" name="AutoShape 18"/>
            <p:cNvSpPr>
              <a:spLocks noChangeArrowheads="1"/>
            </p:cNvSpPr>
            <p:nvPr/>
          </p:nvSpPr>
          <p:spPr bwMode="auto">
            <a:xfrm rot="5400000">
              <a:off x="4800" y="1728"/>
              <a:ext cx="432" cy="33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5" name="AutoShape 19"/>
            <p:cNvSpPr>
              <a:spLocks noChangeArrowheads="1"/>
            </p:cNvSpPr>
            <p:nvPr/>
          </p:nvSpPr>
          <p:spPr bwMode="auto">
            <a:xfrm>
              <a:off x="480" y="2352"/>
              <a:ext cx="192" cy="336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4276" name="AutoShape 20"/>
            <p:cNvSpPr>
              <a:spLocks noChangeArrowheads="1"/>
            </p:cNvSpPr>
            <p:nvPr/>
          </p:nvSpPr>
          <p:spPr bwMode="auto">
            <a:xfrm>
              <a:off x="480" y="2784"/>
              <a:ext cx="192" cy="336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4277" name="AutoShape 21"/>
            <p:cNvSpPr>
              <a:spLocks noChangeArrowheads="1"/>
            </p:cNvSpPr>
            <p:nvPr/>
          </p:nvSpPr>
          <p:spPr bwMode="auto">
            <a:xfrm>
              <a:off x="4992" y="2688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4278" name="AutoShape 22"/>
            <p:cNvSpPr>
              <a:spLocks noChangeArrowheads="1"/>
            </p:cNvSpPr>
            <p:nvPr/>
          </p:nvSpPr>
          <p:spPr bwMode="auto">
            <a:xfrm rot="-2254115">
              <a:off x="667" y="1276"/>
              <a:ext cx="293" cy="164"/>
            </a:xfrm>
            <a:prstGeom prst="rightArrow">
              <a:avLst>
                <a:gd name="adj1" fmla="val 50000"/>
                <a:gd name="adj2" fmla="val 44665"/>
              </a:avLst>
            </a:prstGeom>
            <a:solidFill>
              <a:srgbClr val="0080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79" name="AutoShape 23"/>
            <p:cNvSpPr>
              <a:spLocks noChangeArrowheads="1"/>
            </p:cNvSpPr>
            <p:nvPr/>
          </p:nvSpPr>
          <p:spPr bwMode="auto">
            <a:xfrm flipV="1">
              <a:off x="1488" y="1344"/>
              <a:ext cx="432" cy="528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0" name="Line 24"/>
            <p:cNvSpPr>
              <a:spLocks noChangeShapeType="1"/>
            </p:cNvSpPr>
            <p:nvPr/>
          </p:nvSpPr>
          <p:spPr bwMode="auto">
            <a:xfrm>
              <a:off x="192" y="3696"/>
              <a:ext cx="51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1" name="Line 25"/>
            <p:cNvSpPr>
              <a:spLocks noChangeShapeType="1"/>
            </p:cNvSpPr>
            <p:nvPr/>
          </p:nvSpPr>
          <p:spPr bwMode="auto">
            <a:xfrm flipH="1">
              <a:off x="192" y="1536"/>
              <a:ext cx="14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2" name="Line 26"/>
            <p:cNvSpPr>
              <a:spLocks noChangeShapeType="1"/>
            </p:cNvSpPr>
            <p:nvPr/>
          </p:nvSpPr>
          <p:spPr bwMode="auto">
            <a:xfrm>
              <a:off x="192" y="1536"/>
              <a:ext cx="0" cy="21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3" name="Line 27"/>
            <p:cNvSpPr>
              <a:spLocks noChangeShapeType="1"/>
            </p:cNvSpPr>
            <p:nvPr/>
          </p:nvSpPr>
          <p:spPr bwMode="auto">
            <a:xfrm>
              <a:off x="5328" y="1536"/>
              <a:ext cx="0" cy="21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4" name="Line 28"/>
            <p:cNvSpPr>
              <a:spLocks noChangeShapeType="1"/>
            </p:cNvSpPr>
            <p:nvPr/>
          </p:nvSpPr>
          <p:spPr bwMode="auto">
            <a:xfrm>
              <a:off x="1776" y="1536"/>
              <a:ext cx="355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5" name="AutoShape 29"/>
            <p:cNvSpPr>
              <a:spLocks noChangeArrowheads="1"/>
            </p:cNvSpPr>
            <p:nvPr/>
          </p:nvSpPr>
          <p:spPr bwMode="auto">
            <a:xfrm>
              <a:off x="480" y="1968"/>
              <a:ext cx="192" cy="336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4286" name="AutoShape 30"/>
            <p:cNvSpPr>
              <a:spLocks noChangeArrowheads="1"/>
            </p:cNvSpPr>
            <p:nvPr/>
          </p:nvSpPr>
          <p:spPr bwMode="auto">
            <a:xfrm>
              <a:off x="480" y="1536"/>
              <a:ext cx="192" cy="336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4287" name="AutoShape 31"/>
            <p:cNvSpPr>
              <a:spLocks noChangeArrowheads="1"/>
            </p:cNvSpPr>
            <p:nvPr/>
          </p:nvSpPr>
          <p:spPr bwMode="auto">
            <a:xfrm rot="5400000">
              <a:off x="1335" y="1113"/>
              <a:ext cx="305" cy="96"/>
            </a:xfrm>
            <a:prstGeom prst="rightArrow">
              <a:avLst>
                <a:gd name="adj1" fmla="val 50000"/>
                <a:gd name="adj2" fmla="val 7942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8" name="AutoShape 32"/>
            <p:cNvSpPr>
              <a:spLocks noChangeArrowheads="1"/>
            </p:cNvSpPr>
            <p:nvPr/>
          </p:nvSpPr>
          <p:spPr bwMode="auto">
            <a:xfrm>
              <a:off x="1872" y="1680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89" name="AutoShape 33"/>
            <p:cNvSpPr>
              <a:spLocks noChangeArrowheads="1"/>
            </p:cNvSpPr>
            <p:nvPr/>
          </p:nvSpPr>
          <p:spPr bwMode="auto">
            <a:xfrm>
              <a:off x="2448" y="1680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0" name="AutoShape 34"/>
            <p:cNvSpPr>
              <a:spLocks noChangeArrowheads="1"/>
            </p:cNvSpPr>
            <p:nvPr/>
          </p:nvSpPr>
          <p:spPr bwMode="auto">
            <a:xfrm>
              <a:off x="3072" y="1680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1" name="AutoShape 35"/>
            <p:cNvSpPr>
              <a:spLocks noChangeArrowheads="1"/>
            </p:cNvSpPr>
            <p:nvPr/>
          </p:nvSpPr>
          <p:spPr bwMode="auto">
            <a:xfrm>
              <a:off x="3696" y="1680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2" name="AutoShape 36"/>
            <p:cNvSpPr>
              <a:spLocks noChangeArrowheads="1"/>
            </p:cNvSpPr>
            <p:nvPr/>
          </p:nvSpPr>
          <p:spPr bwMode="auto">
            <a:xfrm>
              <a:off x="4272" y="1680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rgbClr val="008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3" name="AutoShape 37"/>
            <p:cNvSpPr>
              <a:spLocks noChangeArrowheads="1"/>
            </p:cNvSpPr>
            <p:nvPr/>
          </p:nvSpPr>
          <p:spPr bwMode="auto">
            <a:xfrm rot="-1493292">
              <a:off x="960" y="1056"/>
              <a:ext cx="295" cy="164"/>
            </a:xfrm>
            <a:prstGeom prst="rightArrow">
              <a:avLst>
                <a:gd name="adj1" fmla="val 50000"/>
                <a:gd name="adj2" fmla="val 44970"/>
              </a:avLst>
            </a:prstGeom>
            <a:solidFill>
              <a:srgbClr val="008000">
                <a:alpha val="8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4" name="AutoShape 38"/>
            <p:cNvSpPr>
              <a:spLocks noChangeArrowheads="1"/>
            </p:cNvSpPr>
            <p:nvPr/>
          </p:nvSpPr>
          <p:spPr bwMode="auto">
            <a:xfrm rot="5400000">
              <a:off x="1431" y="1113"/>
              <a:ext cx="305" cy="96"/>
            </a:xfrm>
            <a:prstGeom prst="rightArrow">
              <a:avLst>
                <a:gd name="adj1" fmla="val 50000"/>
                <a:gd name="adj2" fmla="val 7942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5" name="AutoShape 39"/>
            <p:cNvSpPr>
              <a:spLocks noChangeArrowheads="1"/>
            </p:cNvSpPr>
            <p:nvPr/>
          </p:nvSpPr>
          <p:spPr bwMode="auto">
            <a:xfrm>
              <a:off x="1920" y="1632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6" name="AutoShape 40"/>
            <p:cNvSpPr>
              <a:spLocks noChangeArrowheads="1"/>
            </p:cNvSpPr>
            <p:nvPr/>
          </p:nvSpPr>
          <p:spPr bwMode="auto">
            <a:xfrm>
              <a:off x="2448" y="1632"/>
              <a:ext cx="528" cy="192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297" name="AutoShape 41"/>
            <p:cNvSpPr>
              <a:spLocks noChangeArrowheads="1"/>
            </p:cNvSpPr>
            <p:nvPr/>
          </p:nvSpPr>
          <p:spPr bwMode="auto">
            <a:xfrm>
              <a:off x="5040" y="1008"/>
              <a:ext cx="288" cy="576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298" name="Text Box 42"/>
            <p:cNvSpPr txBox="1">
              <a:spLocks noChangeArrowheads="1"/>
            </p:cNvSpPr>
            <p:nvPr/>
          </p:nvSpPr>
          <p:spPr bwMode="auto">
            <a:xfrm>
              <a:off x="4320" y="91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sz="1200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EXHAUST AIR TO DOAS</a:t>
              </a:r>
            </a:p>
          </p:txBody>
        </p:sp>
      </p:grpSp>
      <p:pic>
        <p:nvPicPr>
          <p:cNvPr id="224299" name="Picture 43" descr="IMG_00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chilled beam section r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12"/>
            <a:ext cx="9144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7212013" y="1079500"/>
            <a:ext cx="1671637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  <a:latin typeface="Arial" charset="0"/>
              </a:rPr>
              <a:t>DOAS air</a:t>
            </a: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6772275" y="1920875"/>
            <a:ext cx="2193925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  <a:latin typeface="Arial" charset="0"/>
              </a:rPr>
              <a:t>Induction Nozzle</a:t>
            </a: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6610350" y="3030538"/>
            <a:ext cx="2212975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  <a:latin typeface="Arial" charset="0"/>
              </a:rPr>
              <a:t>Sen Cooling Coil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648075" y="5621338"/>
            <a:ext cx="132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  <a:latin typeface="Arial" charset="0"/>
              </a:rPr>
              <a:t>Room air</a:t>
            </a:r>
          </a:p>
        </p:txBody>
      </p:sp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914400" y="5925912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Manufacturer 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1114"/>
            <a:ext cx="2496457" cy="1938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Beam Coil HT/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300-600 Btu/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Vs.</a:t>
            </a:r>
            <a:b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Ceiling panel HT/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70 Btu/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Information Sciences and Technology Building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2"/>
          <p:cNvGrpSpPr>
            <a:grpSpLocks/>
          </p:cNvGrpSpPr>
          <p:nvPr/>
        </p:nvGrpSpPr>
        <p:grpSpPr bwMode="auto">
          <a:xfrm>
            <a:off x="412750" y="787400"/>
            <a:ext cx="6883400" cy="3862388"/>
            <a:chOff x="260" y="496"/>
            <a:chExt cx="4336" cy="2433"/>
          </a:xfrm>
        </p:grpSpPr>
        <p:pic>
          <p:nvPicPr>
            <p:cNvPr id="151555" name="Picture 3" descr="chilled beam section re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" y="496"/>
              <a:ext cx="3990" cy="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556" name="Text Box 4"/>
            <p:cNvSpPr txBox="1">
              <a:spLocks noChangeArrowheads="1"/>
            </p:cNvSpPr>
            <p:nvPr/>
          </p:nvSpPr>
          <p:spPr bwMode="auto">
            <a:xfrm>
              <a:off x="3336" y="707"/>
              <a:ext cx="861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DOAS air</a:t>
              </a:r>
            </a:p>
          </p:txBody>
        </p:sp>
        <p:sp>
          <p:nvSpPr>
            <p:cNvPr id="151557" name="Text Box 5"/>
            <p:cNvSpPr txBox="1">
              <a:spLocks noChangeArrowheads="1"/>
            </p:cNvSpPr>
            <p:nvPr/>
          </p:nvSpPr>
          <p:spPr bwMode="auto">
            <a:xfrm>
              <a:off x="3214" y="1073"/>
              <a:ext cx="1382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Induction Nozzle</a:t>
              </a:r>
            </a:p>
          </p:txBody>
        </p:sp>
        <p:sp>
          <p:nvSpPr>
            <p:cNvPr id="151558" name="Text Box 6"/>
            <p:cNvSpPr txBox="1">
              <a:spLocks noChangeArrowheads="1"/>
            </p:cNvSpPr>
            <p:nvPr/>
          </p:nvSpPr>
          <p:spPr bwMode="auto">
            <a:xfrm>
              <a:off x="3104" y="1580"/>
              <a:ext cx="1394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Sen Cooling Coil</a:t>
              </a:r>
            </a:p>
          </p:txBody>
        </p:sp>
        <p:sp>
          <p:nvSpPr>
            <p:cNvPr id="151559" name="Text Box 7"/>
            <p:cNvSpPr txBox="1">
              <a:spLocks noChangeArrowheads="1"/>
            </p:cNvSpPr>
            <p:nvPr/>
          </p:nvSpPr>
          <p:spPr bwMode="auto">
            <a:xfrm>
              <a:off x="2270" y="2553"/>
              <a:ext cx="8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000" b="0">
                  <a:solidFill>
                    <a:schemeClr val="bg1"/>
                  </a:solidFill>
                  <a:latin typeface="Arial" charset="0"/>
                </a:rPr>
                <a:t>Room air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4150" y="2152650"/>
            <a:ext cx="6153150" cy="1143000"/>
          </a:xfrm>
        </p:spPr>
        <p:txBody>
          <a:bodyPr/>
          <a:lstStyle/>
          <a:p>
            <a:r>
              <a:rPr lang="en-US"/>
              <a:t>Passive Chilled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5550"/>
            <a:ext cx="9144000" cy="5146675"/>
          </a:xfrm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0" y="1695450"/>
            <a:ext cx="2686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0">
                <a:solidFill>
                  <a:schemeClr val="hlink"/>
                </a:solidFill>
                <a:latin typeface="Arial" charset="0"/>
              </a:rPr>
              <a:t>Fluid in, 62-52F</a:t>
            </a: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5791200" y="5067300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0">
                <a:solidFill>
                  <a:schemeClr val="hlink"/>
                </a:solidFill>
                <a:latin typeface="Arial" charset="0"/>
              </a:rPr>
              <a:t>75F, 40%</a:t>
            </a:r>
          </a:p>
        </p:txBody>
      </p:sp>
      <p:sp>
        <p:nvSpPr>
          <p:cNvPr id="181253" name="Line 5"/>
          <p:cNvSpPr>
            <a:spLocks noChangeShapeType="1"/>
          </p:cNvSpPr>
          <p:nvPr/>
        </p:nvSpPr>
        <p:spPr bwMode="auto">
          <a:xfrm flipH="1" flipV="1">
            <a:off x="2667000" y="1962150"/>
            <a:ext cx="9525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009650" y="571500"/>
            <a:ext cx="7372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0">
                <a:solidFill>
                  <a:schemeClr val="hlink"/>
                </a:solidFill>
                <a:latin typeface="Arial" charset="0"/>
              </a:rPr>
              <a:t>Q</a:t>
            </a:r>
            <a:r>
              <a:rPr lang="en-US" b="0" baseline="-25000">
                <a:solidFill>
                  <a:schemeClr val="hlink"/>
                </a:solidFill>
                <a:latin typeface="Arial" charset="0"/>
              </a:rPr>
              <a:t>Total</a:t>
            </a:r>
            <a:r>
              <a:rPr lang="en-US" b="0">
                <a:solidFill>
                  <a:schemeClr val="hlink"/>
                </a:solidFill>
                <a:latin typeface="Arial" charset="0"/>
              </a:rPr>
              <a:t>= up to 128-268 Btu/hr-linear ft cooling</a:t>
            </a:r>
            <a:endParaRPr lang="en-US" b="0" i="1">
              <a:latin typeface="Book Antiqua" pitchFamily="18" charset="0"/>
            </a:endParaRP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1924050" y="6343650"/>
            <a:ext cx="6896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0">
                <a:solidFill>
                  <a:schemeClr val="hlink"/>
                </a:solidFill>
                <a:latin typeface="Arial" charset="0"/>
              </a:rPr>
              <a:t>32-46 fpm draft 3 ft below ceiling</a:t>
            </a: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6343650" y="1809750"/>
            <a:ext cx="2800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0">
                <a:solidFill>
                  <a:schemeClr val="hlink"/>
                </a:solidFill>
                <a:latin typeface="Arial" charset="0"/>
              </a:rPr>
              <a:t>Fluid out,66-56F</a:t>
            </a:r>
          </a:p>
        </p:txBody>
      </p:sp>
      <p:sp>
        <p:nvSpPr>
          <p:cNvPr id="181257" name="Line 9"/>
          <p:cNvSpPr>
            <a:spLocks noChangeShapeType="1"/>
          </p:cNvSpPr>
          <p:nvPr/>
        </p:nvSpPr>
        <p:spPr bwMode="auto">
          <a:xfrm flipV="1">
            <a:off x="6076950" y="2057400"/>
            <a:ext cx="323850" cy="838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>
          <a:xfrm>
            <a:off x="3124200" y="2000250"/>
            <a:ext cx="6019800" cy="1143000"/>
          </a:xfrm>
        </p:spPr>
        <p:txBody>
          <a:bodyPr/>
          <a:lstStyle/>
          <a:p>
            <a:r>
              <a:rPr lang="en-US" sz="4000"/>
              <a:t>Chilled Floor</a:t>
            </a:r>
            <a:br>
              <a:rPr lang="en-US" sz="4000"/>
            </a:br>
            <a:r>
              <a:rPr lang="en-US" sz="4000"/>
              <a:t>Best for atria areas or other with high solar loads on the floor.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Chilled Floor</a:t>
            </a: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538"/>
            <a:ext cx="9144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14363"/>
            <a:ext cx="521970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219575"/>
            <a:ext cx="5665787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9" name="Line 43"/>
          <p:cNvSpPr>
            <a:spLocks noChangeShapeType="1"/>
          </p:cNvSpPr>
          <p:nvPr/>
        </p:nvSpPr>
        <p:spPr bwMode="auto">
          <a:xfrm flipH="1">
            <a:off x="2971800" y="3657600"/>
            <a:ext cx="990600" cy="0"/>
          </a:xfrm>
          <a:prstGeom prst="line">
            <a:avLst/>
          </a:prstGeom>
          <a:noFill/>
          <a:ln w="76200">
            <a:solidFill>
              <a:srgbClr val="6666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125" y="241300"/>
            <a:ext cx="7508875" cy="1752600"/>
          </a:xfrm>
        </p:spPr>
        <p:txBody>
          <a:bodyPr/>
          <a:lstStyle/>
          <a:p>
            <a:r>
              <a:rPr lang="en-US"/>
              <a:t>Variable Air Volume (VAV)</a:t>
            </a:r>
            <a:br>
              <a:rPr lang="en-US"/>
            </a:br>
            <a:r>
              <a:rPr lang="en-US"/>
              <a:t>Current HVAC</a:t>
            </a:r>
            <a:br>
              <a:rPr lang="en-US"/>
            </a:br>
            <a:r>
              <a:rPr lang="en-US"/>
              <a:t>system of choice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760913" y="4581525"/>
            <a:ext cx="534987" cy="696913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5089525" y="3690938"/>
            <a:ext cx="0" cy="850900"/>
          </a:xfrm>
          <a:prstGeom prst="line">
            <a:avLst/>
          </a:prstGeom>
          <a:noFill/>
          <a:ln w="76200">
            <a:solidFill>
              <a:srgbClr val="FFCC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5024438" y="5287963"/>
            <a:ext cx="0" cy="5365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003925" y="4560888"/>
            <a:ext cx="534988" cy="696912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6332538" y="3671888"/>
            <a:ext cx="0" cy="849312"/>
          </a:xfrm>
          <a:prstGeom prst="line">
            <a:avLst/>
          </a:prstGeom>
          <a:noFill/>
          <a:ln w="76200">
            <a:solidFill>
              <a:srgbClr val="FFCC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6269038" y="5267325"/>
            <a:ext cx="0" cy="5365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7246938" y="4581525"/>
            <a:ext cx="536575" cy="696913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7575550" y="3690938"/>
            <a:ext cx="0" cy="850900"/>
          </a:xfrm>
          <a:prstGeom prst="line">
            <a:avLst/>
          </a:prstGeom>
          <a:noFill/>
          <a:ln w="76200">
            <a:solidFill>
              <a:srgbClr val="FFCC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7512050" y="5287963"/>
            <a:ext cx="0" cy="5365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8474075" y="4560888"/>
            <a:ext cx="534988" cy="696912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8801100" y="3671888"/>
            <a:ext cx="0" cy="849312"/>
          </a:xfrm>
          <a:prstGeom prst="line">
            <a:avLst/>
          </a:prstGeom>
          <a:noFill/>
          <a:ln w="76200">
            <a:solidFill>
              <a:srgbClr val="FFCC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8737600" y="5267325"/>
            <a:ext cx="0" cy="5365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53" name="Group 17"/>
          <p:cNvGrpSpPr>
            <a:grpSpLocks/>
          </p:cNvGrpSpPr>
          <p:nvPr/>
        </p:nvGrpSpPr>
        <p:grpSpPr bwMode="auto">
          <a:xfrm>
            <a:off x="4995863" y="3975100"/>
            <a:ext cx="3887787" cy="228600"/>
            <a:chOff x="2451" y="1841"/>
            <a:chExt cx="2449" cy="144"/>
          </a:xfrm>
        </p:grpSpPr>
        <p:grpSp>
          <p:nvGrpSpPr>
            <p:cNvPr id="14354" name="Group 18"/>
            <p:cNvGrpSpPr>
              <a:grpSpLocks/>
            </p:cNvGrpSpPr>
            <p:nvPr/>
          </p:nvGrpSpPr>
          <p:grpSpPr bwMode="auto">
            <a:xfrm>
              <a:off x="2451" y="1853"/>
              <a:ext cx="110" cy="132"/>
              <a:chOff x="3930" y="1590"/>
              <a:chExt cx="555" cy="495"/>
            </a:xfrm>
          </p:grpSpPr>
          <p:sp>
            <p:nvSpPr>
              <p:cNvPr id="14355" name="Rectangle 19"/>
              <p:cNvSpPr>
                <a:spLocks noChangeArrowheads="1"/>
              </p:cNvSpPr>
              <p:nvPr/>
            </p:nvSpPr>
            <p:spPr bwMode="auto">
              <a:xfrm>
                <a:off x="3930" y="1590"/>
                <a:ext cx="555" cy="4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6" name="Line 20"/>
              <p:cNvSpPr>
                <a:spLocks noChangeShapeType="1"/>
              </p:cNvSpPr>
              <p:nvPr/>
            </p:nvSpPr>
            <p:spPr bwMode="auto">
              <a:xfrm>
                <a:off x="4065" y="1740"/>
                <a:ext cx="285" cy="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7" name="Group 21"/>
            <p:cNvGrpSpPr>
              <a:grpSpLocks/>
            </p:cNvGrpSpPr>
            <p:nvPr/>
          </p:nvGrpSpPr>
          <p:grpSpPr bwMode="auto">
            <a:xfrm>
              <a:off x="3235" y="1841"/>
              <a:ext cx="109" cy="132"/>
              <a:chOff x="3930" y="1590"/>
              <a:chExt cx="555" cy="495"/>
            </a:xfrm>
          </p:grpSpPr>
          <p:sp>
            <p:nvSpPr>
              <p:cNvPr id="14358" name="Rectangle 22"/>
              <p:cNvSpPr>
                <a:spLocks noChangeArrowheads="1"/>
              </p:cNvSpPr>
              <p:nvPr/>
            </p:nvSpPr>
            <p:spPr bwMode="auto">
              <a:xfrm>
                <a:off x="3930" y="1590"/>
                <a:ext cx="555" cy="4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9" name="Line 23"/>
              <p:cNvSpPr>
                <a:spLocks noChangeShapeType="1"/>
              </p:cNvSpPr>
              <p:nvPr/>
            </p:nvSpPr>
            <p:spPr bwMode="auto">
              <a:xfrm>
                <a:off x="4065" y="1740"/>
                <a:ext cx="285" cy="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60" name="Group 24"/>
            <p:cNvGrpSpPr>
              <a:grpSpLocks/>
            </p:cNvGrpSpPr>
            <p:nvPr/>
          </p:nvGrpSpPr>
          <p:grpSpPr bwMode="auto">
            <a:xfrm>
              <a:off x="4018" y="1853"/>
              <a:ext cx="109" cy="132"/>
              <a:chOff x="3930" y="1590"/>
              <a:chExt cx="555" cy="495"/>
            </a:xfrm>
          </p:grpSpPr>
          <p:sp>
            <p:nvSpPr>
              <p:cNvPr id="14361" name="Rectangle 25"/>
              <p:cNvSpPr>
                <a:spLocks noChangeArrowheads="1"/>
              </p:cNvSpPr>
              <p:nvPr/>
            </p:nvSpPr>
            <p:spPr bwMode="auto">
              <a:xfrm>
                <a:off x="3930" y="1590"/>
                <a:ext cx="555" cy="4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2" name="Line 26"/>
              <p:cNvSpPr>
                <a:spLocks noChangeShapeType="1"/>
              </p:cNvSpPr>
              <p:nvPr/>
            </p:nvSpPr>
            <p:spPr bwMode="auto">
              <a:xfrm>
                <a:off x="4065" y="1740"/>
                <a:ext cx="285" cy="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63" name="Group 27"/>
            <p:cNvGrpSpPr>
              <a:grpSpLocks/>
            </p:cNvGrpSpPr>
            <p:nvPr/>
          </p:nvGrpSpPr>
          <p:grpSpPr bwMode="auto">
            <a:xfrm>
              <a:off x="4790" y="1841"/>
              <a:ext cx="110" cy="132"/>
              <a:chOff x="3930" y="1590"/>
              <a:chExt cx="555" cy="495"/>
            </a:xfrm>
          </p:grpSpPr>
          <p:sp>
            <p:nvSpPr>
              <p:cNvPr id="14364" name="Rectangle 28"/>
              <p:cNvSpPr>
                <a:spLocks noChangeArrowheads="1"/>
              </p:cNvSpPr>
              <p:nvPr/>
            </p:nvSpPr>
            <p:spPr bwMode="auto">
              <a:xfrm>
                <a:off x="3930" y="1590"/>
                <a:ext cx="555" cy="4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5" name="Line 29"/>
              <p:cNvSpPr>
                <a:spLocks noChangeShapeType="1"/>
              </p:cNvSpPr>
              <p:nvPr/>
            </p:nvSpPr>
            <p:spPr bwMode="auto">
              <a:xfrm>
                <a:off x="4065" y="1740"/>
                <a:ext cx="285" cy="15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4495800" y="3657600"/>
            <a:ext cx="4341813" cy="15875"/>
          </a:xfrm>
          <a:prstGeom prst="line">
            <a:avLst/>
          </a:prstGeom>
          <a:noFill/>
          <a:ln w="76200">
            <a:solidFill>
              <a:srgbClr val="FF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3854450" y="3467100"/>
            <a:ext cx="979488" cy="4540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400"/>
              <a:t>AHU</a:t>
            </a: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 flipV="1">
            <a:off x="2768600" y="5805488"/>
            <a:ext cx="597535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flipH="1">
            <a:off x="4184650" y="3883025"/>
            <a:ext cx="0" cy="1981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4819650" y="4686300"/>
            <a:ext cx="4397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6049963" y="4641850"/>
            <a:ext cx="49053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7319963" y="4625975"/>
            <a:ext cx="3984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8523288" y="4611688"/>
            <a:ext cx="4175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4374" name="Text Box 38"/>
          <p:cNvSpPr txBox="1">
            <a:spLocks noChangeArrowheads="1"/>
          </p:cNvSpPr>
          <p:nvPr/>
        </p:nvSpPr>
        <p:spPr bwMode="auto">
          <a:xfrm>
            <a:off x="2209800" y="5807075"/>
            <a:ext cx="16954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sz="2400" b="0">
                <a:latin typeface="Arial" charset="0"/>
              </a:rPr>
              <a:t>Relief Air</a:t>
            </a:r>
          </a:p>
        </p:txBody>
      </p:sp>
      <p:sp>
        <p:nvSpPr>
          <p:cNvPr id="14375" name="Text Box 39"/>
          <p:cNvSpPr txBox="1">
            <a:spLocks noChangeArrowheads="1"/>
          </p:cNvSpPr>
          <p:nvPr/>
        </p:nvSpPr>
        <p:spPr bwMode="auto">
          <a:xfrm>
            <a:off x="3048000" y="3200400"/>
            <a:ext cx="1947863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en-US" sz="2400" b="0">
                <a:latin typeface="Arial" charset="0"/>
              </a:rPr>
              <a:t>OA, </a:t>
            </a:r>
          </a:p>
        </p:txBody>
      </p:sp>
      <p:sp>
        <p:nvSpPr>
          <p:cNvPr id="14376" name="Text Box 40"/>
          <p:cNvSpPr txBox="1">
            <a:spLocks noChangeArrowheads="1"/>
          </p:cNvSpPr>
          <p:nvPr/>
        </p:nvSpPr>
        <p:spPr bwMode="auto">
          <a:xfrm>
            <a:off x="2362200" y="4648200"/>
            <a:ext cx="170973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/>
            <a:r>
              <a:rPr lang="en-US" sz="2400" b="0">
                <a:latin typeface="Arial" charset="0"/>
              </a:rPr>
              <a:t>Return Air</a:t>
            </a:r>
            <a:endParaRPr lang="en-US" sz="2400" b="0"/>
          </a:p>
        </p:txBody>
      </p:sp>
      <p:sp>
        <p:nvSpPr>
          <p:cNvPr id="14377" name="Text Box 41"/>
          <p:cNvSpPr txBox="1">
            <a:spLocks noChangeArrowheads="1"/>
          </p:cNvSpPr>
          <p:nvPr/>
        </p:nvSpPr>
        <p:spPr bwMode="auto">
          <a:xfrm>
            <a:off x="3886200" y="6096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Sensible Cooling, ~20 Btu/hr-ft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14378" name="WordArt 42"/>
          <p:cNvSpPr>
            <a:spLocks noChangeArrowheads="1" noChangeShapeType="1" noTextEdit="1"/>
          </p:cNvSpPr>
          <p:nvPr/>
        </p:nvSpPr>
        <p:spPr bwMode="auto">
          <a:xfrm>
            <a:off x="2759075" y="2813050"/>
            <a:ext cx="5029200" cy="3429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Many unsolved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inherant problems</a:t>
            </a:r>
          </a:p>
        </p:txBody>
      </p:sp>
      <p:pic>
        <p:nvPicPr>
          <p:cNvPr id="14380" name="Picture 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9325" y="1808163"/>
            <a:ext cx="2903538" cy="2890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82" name="Line 46"/>
          <p:cNvSpPr>
            <a:spLocks noChangeShapeType="1"/>
          </p:cNvSpPr>
          <p:nvPr/>
        </p:nvSpPr>
        <p:spPr bwMode="auto">
          <a:xfrm flipH="1">
            <a:off x="5175250" y="2587625"/>
            <a:ext cx="1019175" cy="14843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7" grpId="0"/>
      <p:bldP spid="14378" grpId="0" animBg="1"/>
      <p:bldP spid="14382" grpId="0" animBg="1"/>
      <p:bldP spid="1438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85800"/>
          </a:xfrm>
        </p:spPr>
        <p:txBody>
          <a:bodyPr/>
          <a:lstStyle/>
          <a:p>
            <a:r>
              <a:rPr lang="en-US" dirty="0" smtClean="0"/>
              <a:t>Key Learning Objectives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914400"/>
            <a:ext cx="62484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Chilled surface description and operating fundamentals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Current HVAC system of choice review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Conceptual integration of chilled surface systems into an HVAC system</a:t>
            </a:r>
          </a:p>
          <a:p>
            <a:pPr>
              <a:lnSpc>
                <a:spcPct val="90000"/>
              </a:lnSpc>
            </a:pPr>
            <a:r>
              <a:rPr lang="en-US" sz="2800" b="1" dirty="0" smtClean="0"/>
              <a:t>A few of the 14 </a:t>
            </a:r>
            <a:r>
              <a:rPr lang="en-US" sz="2800" b="1" dirty="0" err="1" smtClean="0"/>
              <a:t>WIIFMe</a:t>
            </a:r>
            <a:r>
              <a:rPr lang="en-US" sz="2800" b="1" dirty="0" smtClean="0"/>
              <a:t>(s) </a:t>
            </a:r>
            <a:r>
              <a:rPr lang="en-US" sz="2800" b="1" dirty="0"/>
              <a:t>of chilled surface systems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Applications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Perceived Cons of chilled surface systems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Conclusions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0" y="323850"/>
            <a:ext cx="7639050" cy="1176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Inherent problems with VAV Systems</a:t>
            </a:r>
            <a:br>
              <a:rPr lang="en-US"/>
            </a:br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1050" y="1371600"/>
            <a:ext cx="8362950" cy="513397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800"/>
              <a:t>Poor air distribution.</a:t>
            </a:r>
          </a:p>
          <a:p>
            <a:pPr>
              <a:buClr>
                <a:srgbClr val="FF0000"/>
              </a:buClr>
            </a:pPr>
            <a:r>
              <a:rPr lang="en-US" sz="2800"/>
              <a:t>Poor humidity control.</a:t>
            </a:r>
          </a:p>
          <a:p>
            <a:pPr>
              <a:buClr>
                <a:srgbClr val="FF0000"/>
              </a:buClr>
            </a:pPr>
            <a:r>
              <a:rPr lang="en-US" sz="2800"/>
              <a:t>Poor acoustical properties.</a:t>
            </a:r>
          </a:p>
          <a:p>
            <a:pPr>
              <a:buClr>
                <a:srgbClr val="FF0000"/>
              </a:buClr>
            </a:pPr>
            <a:r>
              <a:rPr lang="en-US" sz="2800"/>
              <a:t>Poor use of plenum and mechanical shaft space.</a:t>
            </a:r>
          </a:p>
          <a:p>
            <a:pPr>
              <a:buClr>
                <a:srgbClr val="FF0000"/>
              </a:buClr>
            </a:pPr>
            <a:r>
              <a:rPr lang="en-US" sz="2800"/>
              <a:t>Serious control problems, particularly with tracking return fan systems.</a:t>
            </a:r>
          </a:p>
          <a:p>
            <a:pPr>
              <a:buClr>
                <a:srgbClr val="FF0000"/>
              </a:buClr>
            </a:pPr>
            <a:r>
              <a:rPr lang="en-US" sz="2800"/>
              <a:t>Poor energy transport medium, air.</a:t>
            </a:r>
          </a:p>
          <a:p>
            <a:pPr>
              <a:buClr>
                <a:srgbClr val="FF0000"/>
              </a:buClr>
            </a:pPr>
            <a:r>
              <a:rPr lang="en-US" sz="2800"/>
              <a:t>Poor resistance to the threat of biological and chemical terrorism, and</a:t>
            </a:r>
          </a:p>
          <a:p>
            <a:pPr>
              <a:buClr>
                <a:srgbClr val="FF0000"/>
              </a:buClr>
            </a:pPr>
            <a:r>
              <a:rPr lang="en-US" sz="2800"/>
              <a:t>Poor and unpredictable ventilation performance.</a:t>
            </a:r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758825" y="1936750"/>
            <a:ext cx="4227513" cy="411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1143000"/>
          </a:xfrm>
        </p:spPr>
        <p:txBody>
          <a:bodyPr/>
          <a:lstStyle/>
          <a:p>
            <a:r>
              <a:rPr lang="en-US"/>
              <a:t>Chilled surface/Ventilation Air (DOAS) Arrangement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33450" y="1905000"/>
            <a:ext cx="1562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20-70% less OA</a:t>
            </a:r>
            <a:br>
              <a:rPr lang="en-US" sz="2400" b="0">
                <a:latin typeface="Arial" charset="0"/>
              </a:rPr>
            </a:br>
            <a:r>
              <a:rPr lang="en-US" sz="2400" b="0">
                <a:latin typeface="Arial" charset="0"/>
              </a:rPr>
              <a:t>than VAV 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38450" y="2419350"/>
            <a:ext cx="2038350" cy="1244600"/>
          </a:xfrm>
          <a:prstGeom prst="rect">
            <a:avLst/>
          </a:prstGeom>
          <a:solidFill>
            <a:srgbClr val="0099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DOAS Unit W/ Energy Recovery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953000" y="2266950"/>
            <a:ext cx="1619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Cool/Dry Supply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171700" y="4457700"/>
            <a:ext cx="2457450" cy="1244600"/>
          </a:xfrm>
          <a:prstGeom prst="rect">
            <a:avLst/>
          </a:prstGeo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Parallel Sen. Cooling System</a:t>
            </a:r>
            <a:br>
              <a:rPr lang="en-US" sz="2400" b="0">
                <a:latin typeface="Arial" charset="0"/>
              </a:rPr>
            </a:br>
            <a:r>
              <a:rPr lang="en-US" sz="2400" b="0">
                <a:latin typeface="Arial" charset="0"/>
              </a:rPr>
              <a:t>Chilled surfaces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534150" y="1905000"/>
            <a:ext cx="2552700" cy="4495800"/>
          </a:xfrm>
          <a:prstGeom prst="rect">
            <a:avLst/>
          </a:prstGeom>
          <a:solidFill>
            <a:srgbClr val="CC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724650" y="2038350"/>
            <a:ext cx="2038350" cy="121602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High Induction Diffuser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896100" y="4038600"/>
            <a:ext cx="19240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latin typeface="Arial" charset="0"/>
              </a:rPr>
              <a:t>Building With Sensible and Latent cooling decoupled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895850" y="2667000"/>
            <a:ext cx="18288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629150" y="48768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>
            <a:off x="1295400" y="3905250"/>
            <a:ext cx="54292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1352550" y="3905250"/>
            <a:ext cx="0" cy="9715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1352550" y="4819650"/>
            <a:ext cx="8572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8077200" y="3257550"/>
            <a:ext cx="0" cy="3238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838200" y="2686050"/>
            <a:ext cx="20193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rot="-10800000">
            <a:off x="4876800" y="3333750"/>
            <a:ext cx="1657350" cy="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 rot="-10800000">
            <a:off x="1123950" y="3390900"/>
            <a:ext cx="165735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4876800" y="5702300"/>
            <a:ext cx="1695450" cy="6191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495550" y="6169967"/>
            <a:ext cx="2457450" cy="461665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latin typeface="Arial" charset="0"/>
              </a:rPr>
              <a:t>Pressurization</a:t>
            </a:r>
            <a:endParaRPr lang="en-US" sz="2400" b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6324600" cy="1143000"/>
          </a:xfrm>
        </p:spPr>
        <p:txBody>
          <a:bodyPr/>
          <a:lstStyle/>
          <a:p>
            <a:r>
              <a:rPr lang="en-US"/>
              <a:t>WIIFMe: #1, </a:t>
            </a:r>
            <a:br>
              <a:rPr lang="en-US"/>
            </a:br>
            <a:r>
              <a:rPr lang="en-US"/>
              <a:t>K.I.S.S. But no simpler</a:t>
            </a:r>
            <a:endParaRPr lang="en-US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47663" y="163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389" name="Picture 5" descr="r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5590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2057400" y="2209800"/>
            <a:ext cx="5562600" cy="3657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Radiant is much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simpler than VAV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457200"/>
            <a:ext cx="6400800" cy="1143000"/>
          </a:xfrm>
        </p:spPr>
        <p:txBody>
          <a:bodyPr/>
          <a:lstStyle/>
          <a:p>
            <a:r>
              <a:rPr lang="en-US"/>
              <a:t>WIIFMe: #2, </a:t>
            </a:r>
            <a:br>
              <a:rPr lang="en-US"/>
            </a:br>
            <a:r>
              <a:rPr lang="en-US"/>
              <a:t>First Cost Reduced?</a:t>
            </a:r>
          </a:p>
        </p:txBody>
      </p:sp>
      <p:pic>
        <p:nvPicPr>
          <p:cNvPr id="228355" name="Picture 3" descr="BuckCu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6" name="WordArt 4"/>
          <p:cNvSpPr>
            <a:spLocks noChangeArrowheads="1" noChangeShapeType="1" noTextEdit="1"/>
          </p:cNvSpPr>
          <p:nvPr/>
        </p:nvSpPr>
        <p:spPr bwMode="auto">
          <a:xfrm>
            <a:off x="1909763" y="1657350"/>
            <a:ext cx="6653212" cy="5200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Possible if system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designed properly!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76200"/>
            <a:ext cx="6629400" cy="1981200"/>
          </a:xfrm>
        </p:spPr>
        <p:txBody>
          <a:bodyPr/>
          <a:lstStyle/>
          <a:p>
            <a:r>
              <a:rPr lang="en-US"/>
              <a:t>WIIFMe: #3, </a:t>
            </a:r>
            <a:br>
              <a:rPr lang="en-US"/>
            </a:br>
            <a:r>
              <a:rPr lang="en-US"/>
              <a:t>Energy demand (kW), </a:t>
            </a:r>
            <a:br>
              <a:rPr lang="en-US"/>
            </a:br>
            <a:r>
              <a:rPr lang="en-US"/>
              <a:t>&amp; use (kWh) reduced </a:t>
            </a:r>
          </a:p>
        </p:txBody>
      </p:sp>
      <p:pic>
        <p:nvPicPr>
          <p:cNvPr id="18439" name="Picture 7" descr="kW m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286000"/>
            <a:ext cx="5867400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WordArt 9"/>
          <p:cNvSpPr>
            <a:spLocks noChangeArrowheads="1" noChangeShapeType="1" noTextEdit="1"/>
          </p:cNvSpPr>
          <p:nvPr/>
        </p:nvSpPr>
        <p:spPr bwMode="auto">
          <a:xfrm>
            <a:off x="4191000" y="2819400"/>
            <a:ext cx="4343400" cy="37322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50% the kW 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demand of VAV </a:t>
            </a:r>
          </a:p>
        </p:txBody>
      </p:sp>
      <p:pic>
        <p:nvPicPr>
          <p:cNvPr id="18437" name="Picture 5" descr="kWh me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133600"/>
            <a:ext cx="6019800" cy="4514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2" name="WordArt 10"/>
          <p:cNvSpPr>
            <a:spLocks noChangeArrowheads="1" noChangeShapeType="1" noTextEdit="1"/>
          </p:cNvSpPr>
          <p:nvPr/>
        </p:nvSpPr>
        <p:spPr bwMode="auto">
          <a:xfrm>
            <a:off x="3371850" y="2549525"/>
            <a:ext cx="4400550" cy="33940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58% the kWh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use of VAV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6324600" cy="1752600"/>
          </a:xfrm>
        </p:spPr>
        <p:txBody>
          <a:bodyPr/>
          <a:lstStyle/>
          <a:p>
            <a:r>
              <a:rPr lang="en-US"/>
              <a:t>WIIFMe: #5, 75% Smaller Mech. Rooms &amp; Shafts</a:t>
            </a:r>
          </a:p>
        </p:txBody>
      </p:sp>
      <p:pic>
        <p:nvPicPr>
          <p:cNvPr id="20491" name="Picture 11" descr="floor pl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524000"/>
            <a:ext cx="6096000" cy="5278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3" name="Freeform 13"/>
          <p:cNvSpPr>
            <a:spLocks/>
          </p:cNvSpPr>
          <p:nvPr/>
        </p:nvSpPr>
        <p:spPr bwMode="auto">
          <a:xfrm>
            <a:off x="7162800" y="2286000"/>
            <a:ext cx="685800" cy="1676400"/>
          </a:xfrm>
          <a:custGeom>
            <a:avLst/>
            <a:gdLst>
              <a:gd name="T0" fmla="*/ 96 w 384"/>
              <a:gd name="T1" fmla="*/ 0 h 960"/>
              <a:gd name="T2" fmla="*/ 96 w 384"/>
              <a:gd name="T3" fmla="*/ 768 h 960"/>
              <a:gd name="T4" fmla="*/ 0 w 384"/>
              <a:gd name="T5" fmla="*/ 768 h 960"/>
              <a:gd name="T6" fmla="*/ 0 w 384"/>
              <a:gd name="T7" fmla="*/ 960 h 960"/>
              <a:gd name="T8" fmla="*/ 384 w 384"/>
              <a:gd name="T9" fmla="*/ 960 h 960"/>
              <a:gd name="T10" fmla="*/ 384 w 384"/>
              <a:gd name="T11" fmla="*/ 0 h 960"/>
              <a:gd name="T12" fmla="*/ 96 w 384"/>
              <a:gd name="T13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" h="960">
                <a:moveTo>
                  <a:pt x="96" y="0"/>
                </a:moveTo>
                <a:lnTo>
                  <a:pt x="96" y="768"/>
                </a:lnTo>
                <a:lnTo>
                  <a:pt x="0" y="768"/>
                </a:lnTo>
                <a:lnTo>
                  <a:pt x="0" y="960"/>
                </a:lnTo>
                <a:lnTo>
                  <a:pt x="384" y="960"/>
                </a:lnTo>
                <a:lnTo>
                  <a:pt x="384" y="0"/>
                </a:lnTo>
                <a:lnTo>
                  <a:pt x="96" y="0"/>
                </a:lnTo>
                <a:close/>
              </a:path>
            </a:pathLst>
          </a:cu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04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 animBg="1"/>
      <p:bldP spid="2049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5638800" cy="1600200"/>
          </a:xfrm>
          <a:noFill/>
          <a:ln/>
        </p:spPr>
        <p:txBody>
          <a:bodyPr/>
          <a:lstStyle/>
          <a:p>
            <a:r>
              <a:rPr lang="en-US"/>
              <a:t>WIIFMe: #8, Enhanced </a:t>
            </a:r>
            <a:br>
              <a:rPr lang="en-US"/>
            </a:br>
            <a:r>
              <a:rPr lang="en-US"/>
              <a:t>Env. Quality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0" y="1676400"/>
            <a:ext cx="3810000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Thermal Comfort</a:t>
            </a:r>
          </a:p>
        </p:txBody>
      </p:sp>
      <p:pic>
        <p:nvPicPr>
          <p:cNvPr id="23562" name="Picture 10" descr="thermal comfort m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590800"/>
            <a:ext cx="6002338" cy="405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4" name="WordArt 12"/>
          <p:cNvSpPr>
            <a:spLocks noChangeArrowheads="1" noChangeShapeType="1" noTextEdit="1"/>
          </p:cNvSpPr>
          <p:nvPr/>
        </p:nvSpPr>
        <p:spPr bwMode="auto">
          <a:xfrm>
            <a:off x="3200400" y="2286000"/>
            <a:ext cx="2590800" cy="2854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Velocity,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MRT, DBT,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RH, met, clo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5638800" cy="1600200"/>
          </a:xfrm>
          <a:noFill/>
          <a:ln/>
        </p:spPr>
        <p:txBody>
          <a:bodyPr/>
          <a:lstStyle/>
          <a:p>
            <a:r>
              <a:rPr lang="en-US"/>
              <a:t>WIIFMe: #8, Enhanced </a:t>
            </a:r>
            <a:br>
              <a:rPr lang="en-US"/>
            </a:br>
            <a:r>
              <a:rPr lang="en-US"/>
              <a:t>Env. Quality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0" y="1676400"/>
            <a:ext cx="5799138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Thermal Comfort Testing</a:t>
            </a:r>
          </a:p>
        </p:txBody>
      </p:sp>
      <p:pic>
        <p:nvPicPr>
          <p:cNvPr id="2109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2224088"/>
            <a:ext cx="4297363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0957" name="Group 13"/>
          <p:cNvGrpSpPr>
            <a:grpSpLocks/>
          </p:cNvGrpSpPr>
          <p:nvPr/>
        </p:nvGrpSpPr>
        <p:grpSpPr bwMode="auto">
          <a:xfrm>
            <a:off x="1550988" y="2138363"/>
            <a:ext cx="7593012" cy="4719637"/>
            <a:chOff x="977" y="1347"/>
            <a:chExt cx="4783" cy="2973"/>
          </a:xfrm>
        </p:grpSpPr>
        <p:pic>
          <p:nvPicPr>
            <p:cNvPr id="21095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" y="1347"/>
              <a:ext cx="4783" cy="2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0954" name="Text Box 10"/>
            <p:cNvSpPr txBox="1">
              <a:spLocks noChangeArrowheads="1"/>
            </p:cNvSpPr>
            <p:nvPr/>
          </p:nvSpPr>
          <p:spPr bwMode="auto">
            <a:xfrm>
              <a:off x="2341" y="1422"/>
              <a:ext cx="2596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PMV:  -0.01 to +0.07</a:t>
              </a:r>
              <a:br>
                <a:rPr lang="en-US">
                  <a:solidFill>
                    <a:srgbClr val="0000FF"/>
                  </a:solidFill>
                </a:rPr>
              </a:br>
              <a:r>
                <a:rPr lang="en-US">
                  <a:solidFill>
                    <a:srgbClr val="0000FF"/>
                  </a:solidFill>
                </a:rPr>
                <a:t>PPD:     5.1   to   5.4%</a:t>
              </a:r>
              <a:br>
                <a:rPr lang="en-US">
                  <a:solidFill>
                    <a:srgbClr val="0000FF"/>
                  </a:solidFill>
                </a:rPr>
              </a:br>
              <a:r>
                <a:rPr lang="en-US">
                  <a:solidFill>
                    <a:srgbClr val="0000FF"/>
                  </a:solidFill>
                </a:rPr>
                <a:t>ASHRAE Std. PPD: 20%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0"/>
            <a:ext cx="5867400" cy="1524000"/>
          </a:xfrm>
          <a:noFill/>
          <a:ln/>
        </p:spPr>
        <p:txBody>
          <a:bodyPr/>
          <a:lstStyle/>
          <a:p>
            <a:r>
              <a:rPr lang="en-US"/>
              <a:t>WIIFMe: #8, Enhanced </a:t>
            </a:r>
            <a:br>
              <a:rPr lang="en-US"/>
            </a:br>
            <a:r>
              <a:rPr lang="en-US"/>
              <a:t>Env. Quality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1447800"/>
            <a:ext cx="57023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Proper heat balance on body</a:t>
            </a:r>
          </a:p>
        </p:txBody>
      </p:sp>
      <p:pic>
        <p:nvPicPr>
          <p:cNvPr id="70662" name="Picture 6" descr="air to fa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133600"/>
            <a:ext cx="5791200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6" name="Picture 10" descr="Infra r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133600"/>
            <a:ext cx="5867400" cy="4402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2075" y="225425"/>
            <a:ext cx="6511925" cy="1143000"/>
          </a:xfrm>
        </p:spPr>
        <p:txBody>
          <a:bodyPr/>
          <a:lstStyle/>
          <a:p>
            <a:pPr algn="l"/>
            <a:r>
              <a:rPr lang="en-US"/>
              <a:t>    WIIFMe: #9, Enhanced </a:t>
            </a:r>
            <a:br>
              <a:rPr lang="en-US"/>
            </a:br>
            <a:r>
              <a:rPr lang="en-US"/>
              <a:t>IAQ, Productivity, &amp;        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95600" y="1423988"/>
            <a:ext cx="6248400" cy="60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No recirculation: i.e.. 100% OA</a:t>
            </a:r>
            <a:endParaRPr lang="en-US" sz="2400"/>
          </a:p>
        </p:txBody>
      </p:sp>
      <p:pic>
        <p:nvPicPr>
          <p:cNvPr id="75780" name="Picture 4" descr="Office Are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068513"/>
            <a:ext cx="4781550" cy="4789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2" name="Picture 6" descr="b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895600"/>
            <a:ext cx="1447800" cy="995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7400925" y="792163"/>
            <a:ext cx="1743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0">
                <a:solidFill>
                  <a:srgbClr val="FF0000"/>
                </a:solidFill>
              </a:rPr>
              <a:t>Safety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57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772400" cy="1143000"/>
          </a:xfrm>
        </p:spPr>
        <p:txBody>
          <a:bodyPr/>
          <a:lstStyle/>
          <a:p>
            <a:r>
              <a:rPr lang="en-US"/>
              <a:t>Ceiling Radiant Panel</a:t>
            </a:r>
          </a:p>
        </p:txBody>
      </p:sp>
      <p:pic>
        <p:nvPicPr>
          <p:cNvPr id="4103" name="Picture 7" descr="drop_in_pane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286000"/>
            <a:ext cx="5778500" cy="371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2981325" y="2133600"/>
            <a:ext cx="1866900" cy="1695450"/>
          </a:xfrm>
          <a:custGeom>
            <a:avLst/>
            <a:gdLst>
              <a:gd name="T0" fmla="*/ 1176 w 1176"/>
              <a:gd name="T1" fmla="*/ 30 h 1068"/>
              <a:gd name="T2" fmla="*/ 0 w 1176"/>
              <a:gd name="T3" fmla="*/ 1068 h 1068"/>
              <a:gd name="T4" fmla="*/ 31 w 1176"/>
              <a:gd name="T5" fmla="*/ 0 h 1068"/>
              <a:gd name="T6" fmla="*/ 1176 w 1176"/>
              <a:gd name="T7" fmla="*/ 30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76" h="1068">
                <a:moveTo>
                  <a:pt x="1176" y="30"/>
                </a:moveTo>
                <a:lnTo>
                  <a:pt x="0" y="1068"/>
                </a:lnTo>
                <a:lnTo>
                  <a:pt x="31" y="0"/>
                </a:lnTo>
                <a:lnTo>
                  <a:pt x="1176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6456363" y="2124075"/>
            <a:ext cx="2439987" cy="1704975"/>
          </a:xfrm>
          <a:custGeom>
            <a:avLst/>
            <a:gdLst>
              <a:gd name="T0" fmla="*/ 0 w 1351"/>
              <a:gd name="T1" fmla="*/ 14 h 960"/>
              <a:gd name="T2" fmla="*/ 1351 w 1351"/>
              <a:gd name="T3" fmla="*/ 960 h 960"/>
              <a:gd name="T4" fmla="*/ 1351 w 1351"/>
              <a:gd name="T5" fmla="*/ 0 h 960"/>
              <a:gd name="T6" fmla="*/ 0 w 1351"/>
              <a:gd name="T7" fmla="*/ 14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1" h="960">
                <a:moveTo>
                  <a:pt x="0" y="14"/>
                </a:moveTo>
                <a:lnTo>
                  <a:pt x="1351" y="960"/>
                </a:lnTo>
                <a:lnTo>
                  <a:pt x="1351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971800" y="4533900"/>
            <a:ext cx="5867400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4533900" y="2197100"/>
            <a:ext cx="238125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013" y="0"/>
            <a:ext cx="6249987" cy="1752600"/>
          </a:xfrm>
        </p:spPr>
        <p:txBody>
          <a:bodyPr/>
          <a:lstStyle/>
          <a:p>
            <a:r>
              <a:rPr lang="en-US"/>
              <a:t>WIIFMe: #11, </a:t>
            </a:r>
            <a:br>
              <a:rPr lang="en-US"/>
            </a:br>
            <a:r>
              <a:rPr lang="en-US"/>
              <a:t>Reduced Plenum Depth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276600" y="1887538"/>
            <a:ext cx="5867400" cy="472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810000" y="2438400"/>
            <a:ext cx="5029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3810000" y="2590800"/>
            <a:ext cx="4953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3657600" y="2209800"/>
            <a:ext cx="304800" cy="609600"/>
          </a:xfrm>
          <a:custGeom>
            <a:avLst/>
            <a:gdLst>
              <a:gd name="T0" fmla="*/ 192 w 192"/>
              <a:gd name="T1" fmla="*/ 0 h 384"/>
              <a:gd name="T2" fmla="*/ 96 w 192"/>
              <a:gd name="T3" fmla="*/ 144 h 384"/>
              <a:gd name="T4" fmla="*/ 0 w 192"/>
              <a:gd name="T5" fmla="*/ 96 h 384"/>
              <a:gd name="T6" fmla="*/ 96 w 192"/>
              <a:gd name="T7" fmla="*/ 240 h 384"/>
              <a:gd name="T8" fmla="*/ 0 w 192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384">
                <a:moveTo>
                  <a:pt x="192" y="0"/>
                </a:moveTo>
                <a:cubicBezTo>
                  <a:pt x="160" y="64"/>
                  <a:pt x="128" y="128"/>
                  <a:pt x="96" y="144"/>
                </a:cubicBezTo>
                <a:cubicBezTo>
                  <a:pt x="64" y="160"/>
                  <a:pt x="0" y="80"/>
                  <a:pt x="0" y="96"/>
                </a:cubicBezTo>
                <a:cubicBezTo>
                  <a:pt x="0" y="112"/>
                  <a:pt x="96" y="192"/>
                  <a:pt x="96" y="240"/>
                </a:cubicBezTo>
                <a:cubicBezTo>
                  <a:pt x="96" y="288"/>
                  <a:pt x="48" y="336"/>
                  <a:pt x="0" y="384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8686800" y="2286000"/>
            <a:ext cx="304800" cy="609600"/>
          </a:xfrm>
          <a:custGeom>
            <a:avLst/>
            <a:gdLst>
              <a:gd name="T0" fmla="*/ 192 w 192"/>
              <a:gd name="T1" fmla="*/ 0 h 384"/>
              <a:gd name="T2" fmla="*/ 96 w 192"/>
              <a:gd name="T3" fmla="*/ 144 h 384"/>
              <a:gd name="T4" fmla="*/ 0 w 192"/>
              <a:gd name="T5" fmla="*/ 96 h 384"/>
              <a:gd name="T6" fmla="*/ 96 w 192"/>
              <a:gd name="T7" fmla="*/ 240 h 384"/>
              <a:gd name="T8" fmla="*/ 0 w 192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384">
                <a:moveTo>
                  <a:pt x="192" y="0"/>
                </a:moveTo>
                <a:cubicBezTo>
                  <a:pt x="160" y="64"/>
                  <a:pt x="128" y="128"/>
                  <a:pt x="96" y="144"/>
                </a:cubicBezTo>
                <a:cubicBezTo>
                  <a:pt x="64" y="160"/>
                  <a:pt x="0" y="80"/>
                  <a:pt x="0" y="96"/>
                </a:cubicBezTo>
                <a:cubicBezTo>
                  <a:pt x="0" y="112"/>
                  <a:pt x="96" y="192"/>
                  <a:pt x="96" y="240"/>
                </a:cubicBezTo>
                <a:cubicBezTo>
                  <a:pt x="96" y="288"/>
                  <a:pt x="48" y="336"/>
                  <a:pt x="0" y="384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6335713" y="3263900"/>
            <a:ext cx="2233612" cy="11176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3784600" y="3605213"/>
            <a:ext cx="2549525" cy="3810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3633788" y="3489325"/>
            <a:ext cx="3048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7" name="Group 19"/>
          <p:cNvGrpSpPr>
            <a:grpSpLocks/>
          </p:cNvGrpSpPr>
          <p:nvPr/>
        </p:nvGrpSpPr>
        <p:grpSpPr bwMode="auto">
          <a:xfrm>
            <a:off x="4105275" y="2597150"/>
            <a:ext cx="85725" cy="604838"/>
            <a:chOff x="2880" y="2592"/>
            <a:chExt cx="54" cy="381"/>
          </a:xfrm>
        </p:grpSpPr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Rectangle 17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8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72" name="Group 24"/>
          <p:cNvGrpSpPr>
            <a:grpSpLocks/>
          </p:cNvGrpSpPr>
          <p:nvPr/>
        </p:nvGrpSpPr>
        <p:grpSpPr bwMode="auto">
          <a:xfrm>
            <a:off x="4687888" y="2608263"/>
            <a:ext cx="85725" cy="604837"/>
            <a:chOff x="2880" y="2592"/>
            <a:chExt cx="54" cy="381"/>
          </a:xfrm>
        </p:grpSpPr>
        <p:sp>
          <p:nvSpPr>
            <p:cNvPr id="27673" name="Rectangle 25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Rectangle 26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Line 27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76" name="Group 28"/>
          <p:cNvGrpSpPr>
            <a:grpSpLocks/>
          </p:cNvGrpSpPr>
          <p:nvPr/>
        </p:nvGrpSpPr>
        <p:grpSpPr bwMode="auto">
          <a:xfrm>
            <a:off x="5305425" y="2605088"/>
            <a:ext cx="85725" cy="604837"/>
            <a:chOff x="2880" y="2592"/>
            <a:chExt cx="54" cy="381"/>
          </a:xfrm>
        </p:grpSpPr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Line 31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80" name="Group 32"/>
          <p:cNvGrpSpPr>
            <a:grpSpLocks/>
          </p:cNvGrpSpPr>
          <p:nvPr/>
        </p:nvGrpSpPr>
        <p:grpSpPr bwMode="auto">
          <a:xfrm>
            <a:off x="5940425" y="2620963"/>
            <a:ext cx="85725" cy="604837"/>
            <a:chOff x="2880" y="2592"/>
            <a:chExt cx="54" cy="381"/>
          </a:xfrm>
        </p:grpSpPr>
        <p:sp>
          <p:nvSpPr>
            <p:cNvPr id="27681" name="Rectangle 33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2" name="Rectangle 34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Line 35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85" name="Group 37"/>
          <p:cNvGrpSpPr>
            <a:grpSpLocks/>
          </p:cNvGrpSpPr>
          <p:nvPr/>
        </p:nvGrpSpPr>
        <p:grpSpPr bwMode="auto">
          <a:xfrm>
            <a:off x="6556375" y="2614613"/>
            <a:ext cx="85725" cy="604837"/>
            <a:chOff x="2880" y="2592"/>
            <a:chExt cx="54" cy="381"/>
          </a:xfrm>
        </p:grpSpPr>
        <p:sp>
          <p:nvSpPr>
            <p:cNvPr id="27686" name="Rectangle 38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7" name="Rectangle 39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8" name="Line 40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89" name="Group 41"/>
          <p:cNvGrpSpPr>
            <a:grpSpLocks/>
          </p:cNvGrpSpPr>
          <p:nvPr/>
        </p:nvGrpSpPr>
        <p:grpSpPr bwMode="auto">
          <a:xfrm>
            <a:off x="7191375" y="2611438"/>
            <a:ext cx="85725" cy="604837"/>
            <a:chOff x="2880" y="2592"/>
            <a:chExt cx="54" cy="381"/>
          </a:xfrm>
        </p:grpSpPr>
        <p:sp>
          <p:nvSpPr>
            <p:cNvPr id="27690" name="Rectangle 42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Rectangle 43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2" name="Line 44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93" name="Group 45"/>
          <p:cNvGrpSpPr>
            <a:grpSpLocks/>
          </p:cNvGrpSpPr>
          <p:nvPr/>
        </p:nvGrpSpPr>
        <p:grpSpPr bwMode="auto">
          <a:xfrm>
            <a:off x="7827963" y="2608263"/>
            <a:ext cx="85725" cy="604837"/>
            <a:chOff x="2880" y="2592"/>
            <a:chExt cx="54" cy="381"/>
          </a:xfrm>
        </p:grpSpPr>
        <p:sp>
          <p:nvSpPr>
            <p:cNvPr id="27694" name="Rectangle 46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5" name="Rectangle 47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6" name="Line 48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97" name="Group 49"/>
          <p:cNvGrpSpPr>
            <a:grpSpLocks/>
          </p:cNvGrpSpPr>
          <p:nvPr/>
        </p:nvGrpSpPr>
        <p:grpSpPr bwMode="auto">
          <a:xfrm>
            <a:off x="8462963" y="2605088"/>
            <a:ext cx="85725" cy="604837"/>
            <a:chOff x="2880" y="2592"/>
            <a:chExt cx="54" cy="381"/>
          </a:xfrm>
        </p:grpSpPr>
        <p:sp>
          <p:nvSpPr>
            <p:cNvPr id="27698" name="Rectangle 50"/>
            <p:cNvSpPr>
              <a:spLocks noChangeArrowheads="1"/>
            </p:cNvSpPr>
            <p:nvPr/>
          </p:nvSpPr>
          <p:spPr bwMode="auto">
            <a:xfrm>
              <a:off x="2880" y="2592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9" name="Rectangle 51"/>
            <p:cNvSpPr>
              <a:spLocks noChangeArrowheads="1"/>
            </p:cNvSpPr>
            <p:nvPr/>
          </p:nvSpPr>
          <p:spPr bwMode="auto">
            <a:xfrm>
              <a:off x="2886" y="2925"/>
              <a:ext cx="48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0" name="Line 52"/>
            <p:cNvSpPr>
              <a:spLocks noChangeShapeType="1"/>
            </p:cNvSpPr>
            <p:nvPr/>
          </p:nvSpPr>
          <p:spPr bwMode="auto">
            <a:xfrm>
              <a:off x="2902" y="2651"/>
              <a:ext cx="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01" name="Line 53"/>
          <p:cNvSpPr>
            <a:spLocks noChangeShapeType="1"/>
          </p:cNvSpPr>
          <p:nvPr/>
        </p:nvSpPr>
        <p:spPr bwMode="auto">
          <a:xfrm flipV="1">
            <a:off x="5122863" y="2568575"/>
            <a:ext cx="1587" cy="20002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2" name="Text Box 54"/>
          <p:cNvSpPr txBox="1">
            <a:spLocks noChangeArrowheads="1"/>
          </p:cNvSpPr>
          <p:nvPr/>
        </p:nvSpPr>
        <p:spPr bwMode="auto">
          <a:xfrm>
            <a:off x="6815138" y="3692525"/>
            <a:ext cx="1190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Duct</a:t>
            </a:r>
          </a:p>
        </p:txBody>
      </p:sp>
      <p:grpSp>
        <p:nvGrpSpPr>
          <p:cNvPr id="27707" name="Group 59"/>
          <p:cNvGrpSpPr>
            <a:grpSpLocks/>
          </p:cNvGrpSpPr>
          <p:nvPr/>
        </p:nvGrpSpPr>
        <p:grpSpPr bwMode="auto">
          <a:xfrm>
            <a:off x="3733800" y="4418013"/>
            <a:ext cx="5105400" cy="220662"/>
            <a:chOff x="2352" y="2946"/>
            <a:chExt cx="3216" cy="139"/>
          </a:xfrm>
        </p:grpSpPr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2352" y="3037"/>
              <a:ext cx="3216" cy="4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4" name="AutoShape 56"/>
            <p:cNvSpPr>
              <a:spLocks noChangeArrowheads="1"/>
            </p:cNvSpPr>
            <p:nvPr/>
          </p:nvSpPr>
          <p:spPr bwMode="auto">
            <a:xfrm flipV="1">
              <a:off x="4533" y="2946"/>
              <a:ext cx="467" cy="130"/>
            </a:xfrm>
            <a:prstGeom prst="flowChartManualOperation">
              <a:avLst/>
            </a:prstGeom>
            <a:solidFill>
              <a:schemeClr val="tx1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5" name="Oval 57"/>
            <p:cNvSpPr>
              <a:spLocks noChangeArrowheads="1"/>
            </p:cNvSpPr>
            <p:nvPr/>
          </p:nvSpPr>
          <p:spPr bwMode="auto">
            <a:xfrm>
              <a:off x="4639" y="3009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6" name="Oval 58"/>
            <p:cNvSpPr>
              <a:spLocks noChangeArrowheads="1"/>
            </p:cNvSpPr>
            <p:nvPr/>
          </p:nvSpPr>
          <p:spPr bwMode="auto">
            <a:xfrm>
              <a:off x="4833" y="3007"/>
              <a:ext cx="56" cy="5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708" name="Text Box 60"/>
          <p:cNvSpPr txBox="1">
            <a:spLocks noChangeArrowheads="1"/>
          </p:cNvSpPr>
          <p:nvPr/>
        </p:nvSpPr>
        <p:spPr bwMode="auto">
          <a:xfrm>
            <a:off x="5641975" y="4829175"/>
            <a:ext cx="3278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Suspended Ceiling</a:t>
            </a:r>
          </a:p>
        </p:txBody>
      </p:sp>
      <p:sp>
        <p:nvSpPr>
          <p:cNvPr id="27709" name="Line 61"/>
          <p:cNvSpPr>
            <a:spLocks noChangeShapeType="1"/>
          </p:cNvSpPr>
          <p:nvPr/>
        </p:nvSpPr>
        <p:spPr bwMode="auto">
          <a:xfrm flipH="1" flipV="1">
            <a:off x="4899025" y="4640263"/>
            <a:ext cx="793750" cy="3968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7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9" name="Text Box 13"/>
          <p:cNvSpPr txBox="1">
            <a:spLocks noChangeArrowheads="1"/>
          </p:cNvSpPr>
          <p:nvPr/>
        </p:nvSpPr>
        <p:spPr bwMode="auto">
          <a:xfrm>
            <a:off x="2667000" y="6338888"/>
            <a:ext cx="411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Pennsylvania Classroom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2600325" y="212725"/>
            <a:ext cx="6046788" cy="1539875"/>
          </a:xfrm>
        </p:spPr>
        <p:txBody>
          <a:bodyPr/>
          <a:lstStyle/>
          <a:p>
            <a:r>
              <a:rPr lang="en-US"/>
              <a:t>WIIFMe: #12, A proven technology in the US </a:t>
            </a:r>
          </a:p>
        </p:txBody>
      </p:sp>
      <p:pic>
        <p:nvPicPr>
          <p:cNvPr id="188420" name="Picture 4" descr="Engineering Unit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63" y="1931988"/>
            <a:ext cx="6053137" cy="4545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8430" name="Picture 14" descr="Fi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6764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8" name="Picture 12" descr="mumma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682750"/>
            <a:ext cx="62103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9800" y="0"/>
            <a:ext cx="6248400" cy="1752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b="0" kern="0" smtClean="0"/>
              <a:t>Using radiant panels to temper cold OA</a:t>
            </a:r>
            <a:endParaRPr lang="en-US" sz="4000" b="0" kern="0" dirty="0"/>
          </a:p>
        </p:txBody>
      </p:sp>
    </p:spTree>
    <p:extLst>
      <p:ext uri="{BB962C8B-B14F-4D97-AF65-F5344CB8AC3E}">
        <p14:creationId xmlns:p14="http://schemas.microsoft.com/office/powerpoint/2010/main" val="20106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oa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485900" y="2343150"/>
            <a:ext cx="7658100" cy="4038600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9350" y="1943100"/>
            <a:ext cx="23812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DOAS Unit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9421" y="5780782"/>
            <a:ext cx="2381250" cy="1077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Parallel </a:t>
            </a:r>
            <a:r>
              <a:rPr lang="en-US" sz="3200" b="1" dirty="0" err="1" smtClean="0">
                <a:solidFill>
                  <a:srgbClr val="FF0000"/>
                </a:solidFill>
              </a:rPr>
              <a:t>sen.</a:t>
            </a:r>
            <a:r>
              <a:rPr lang="en-US" sz="3200" b="1" dirty="0" smtClean="0">
                <a:solidFill>
                  <a:srgbClr val="FF0000"/>
                </a:solidFill>
              </a:rPr>
              <a:t> unit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44835" y="457702"/>
            <a:ext cx="2495223" cy="5823333"/>
          </a:xfrm>
          <a:custGeom>
            <a:avLst/>
            <a:gdLst>
              <a:gd name="connsiteX0" fmla="*/ 1295871 w 2568746"/>
              <a:gd name="connsiteY0" fmla="*/ 3198514 h 5839449"/>
              <a:gd name="connsiteX1" fmla="*/ 1257771 w 2568746"/>
              <a:gd name="connsiteY1" fmla="*/ 2569864 h 5839449"/>
              <a:gd name="connsiteX2" fmla="*/ 1562571 w 2568746"/>
              <a:gd name="connsiteY2" fmla="*/ 2188864 h 5839449"/>
              <a:gd name="connsiteX3" fmla="*/ 2438871 w 2568746"/>
              <a:gd name="connsiteY3" fmla="*/ 1712614 h 5839449"/>
              <a:gd name="connsiteX4" fmla="*/ 2343621 w 2568746"/>
              <a:gd name="connsiteY4" fmla="*/ 321964 h 5839449"/>
              <a:gd name="connsiteX5" fmla="*/ 381471 w 2568746"/>
              <a:gd name="connsiteY5" fmla="*/ 150514 h 5839449"/>
              <a:gd name="connsiteX6" fmla="*/ 57621 w 2568746"/>
              <a:gd name="connsiteY6" fmla="*/ 2169814 h 5839449"/>
              <a:gd name="connsiteX7" fmla="*/ 38571 w 2568746"/>
              <a:gd name="connsiteY7" fmla="*/ 4951114 h 5839449"/>
              <a:gd name="connsiteX8" fmla="*/ 457671 w 2568746"/>
              <a:gd name="connsiteY8" fmla="*/ 5789314 h 5839449"/>
              <a:gd name="connsiteX9" fmla="*/ 1181571 w 2568746"/>
              <a:gd name="connsiteY9" fmla="*/ 5675014 h 5839449"/>
              <a:gd name="connsiteX10" fmla="*/ 1372071 w 2568746"/>
              <a:gd name="connsiteY10" fmla="*/ 5103514 h 5839449"/>
              <a:gd name="connsiteX11" fmla="*/ 1295871 w 2568746"/>
              <a:gd name="connsiteY11" fmla="*/ 3198514 h 5839449"/>
              <a:gd name="connsiteX0" fmla="*/ 1295871 w 2568746"/>
              <a:gd name="connsiteY0" fmla="*/ 3226460 h 5867395"/>
              <a:gd name="connsiteX1" fmla="*/ 1257771 w 2568746"/>
              <a:gd name="connsiteY1" fmla="*/ 2597810 h 5867395"/>
              <a:gd name="connsiteX2" fmla="*/ 1562571 w 2568746"/>
              <a:gd name="connsiteY2" fmla="*/ 2216810 h 5867395"/>
              <a:gd name="connsiteX3" fmla="*/ 2438871 w 2568746"/>
              <a:gd name="connsiteY3" fmla="*/ 1740560 h 5867395"/>
              <a:gd name="connsiteX4" fmla="*/ 2343621 w 2568746"/>
              <a:gd name="connsiteY4" fmla="*/ 277339 h 5867395"/>
              <a:gd name="connsiteX5" fmla="*/ 381471 w 2568746"/>
              <a:gd name="connsiteY5" fmla="*/ 178460 h 5867395"/>
              <a:gd name="connsiteX6" fmla="*/ 57621 w 2568746"/>
              <a:gd name="connsiteY6" fmla="*/ 2197760 h 5867395"/>
              <a:gd name="connsiteX7" fmla="*/ 38571 w 2568746"/>
              <a:gd name="connsiteY7" fmla="*/ 4979060 h 5867395"/>
              <a:gd name="connsiteX8" fmla="*/ 457671 w 2568746"/>
              <a:gd name="connsiteY8" fmla="*/ 5817260 h 5867395"/>
              <a:gd name="connsiteX9" fmla="*/ 1181571 w 2568746"/>
              <a:gd name="connsiteY9" fmla="*/ 5702960 h 5867395"/>
              <a:gd name="connsiteX10" fmla="*/ 1372071 w 2568746"/>
              <a:gd name="connsiteY10" fmla="*/ 5131460 h 5867395"/>
              <a:gd name="connsiteX11" fmla="*/ 1295871 w 2568746"/>
              <a:gd name="connsiteY11" fmla="*/ 3226460 h 5867395"/>
              <a:gd name="connsiteX0" fmla="*/ 1295871 w 2490291"/>
              <a:gd name="connsiteY0" fmla="*/ 3259451 h 5900386"/>
              <a:gd name="connsiteX1" fmla="*/ 1257771 w 2490291"/>
              <a:gd name="connsiteY1" fmla="*/ 2630801 h 5900386"/>
              <a:gd name="connsiteX2" fmla="*/ 1562571 w 2490291"/>
              <a:gd name="connsiteY2" fmla="*/ 2249801 h 5900386"/>
              <a:gd name="connsiteX3" fmla="*/ 2438871 w 2490291"/>
              <a:gd name="connsiteY3" fmla="*/ 1773551 h 5900386"/>
              <a:gd name="connsiteX4" fmla="*/ 2169449 w 2490291"/>
              <a:gd name="connsiteY4" fmla="*/ 237759 h 5900386"/>
              <a:gd name="connsiteX5" fmla="*/ 381471 w 2490291"/>
              <a:gd name="connsiteY5" fmla="*/ 211451 h 5900386"/>
              <a:gd name="connsiteX6" fmla="*/ 57621 w 2490291"/>
              <a:gd name="connsiteY6" fmla="*/ 2230751 h 5900386"/>
              <a:gd name="connsiteX7" fmla="*/ 38571 w 2490291"/>
              <a:gd name="connsiteY7" fmla="*/ 5012051 h 5900386"/>
              <a:gd name="connsiteX8" fmla="*/ 457671 w 2490291"/>
              <a:gd name="connsiteY8" fmla="*/ 5850251 h 5900386"/>
              <a:gd name="connsiteX9" fmla="*/ 1181571 w 2490291"/>
              <a:gd name="connsiteY9" fmla="*/ 5735951 h 5900386"/>
              <a:gd name="connsiteX10" fmla="*/ 1372071 w 2490291"/>
              <a:gd name="connsiteY10" fmla="*/ 5164451 h 5900386"/>
              <a:gd name="connsiteX11" fmla="*/ 1295871 w 2490291"/>
              <a:gd name="connsiteY11" fmla="*/ 3259451 h 5900386"/>
              <a:gd name="connsiteX0" fmla="*/ 1295871 w 2550607"/>
              <a:gd name="connsiteY0" fmla="*/ 3225905 h 5866840"/>
              <a:gd name="connsiteX1" fmla="*/ 1257771 w 2550607"/>
              <a:gd name="connsiteY1" fmla="*/ 2597255 h 5866840"/>
              <a:gd name="connsiteX2" fmla="*/ 1562571 w 2550607"/>
              <a:gd name="connsiteY2" fmla="*/ 2216255 h 5866840"/>
              <a:gd name="connsiteX3" fmla="*/ 2511442 w 2550607"/>
              <a:gd name="connsiteY3" fmla="*/ 1086862 h 5866840"/>
              <a:gd name="connsiteX4" fmla="*/ 2169449 w 2550607"/>
              <a:gd name="connsiteY4" fmla="*/ 204213 h 5866840"/>
              <a:gd name="connsiteX5" fmla="*/ 381471 w 2550607"/>
              <a:gd name="connsiteY5" fmla="*/ 177905 h 5866840"/>
              <a:gd name="connsiteX6" fmla="*/ 57621 w 2550607"/>
              <a:gd name="connsiteY6" fmla="*/ 2197205 h 5866840"/>
              <a:gd name="connsiteX7" fmla="*/ 38571 w 2550607"/>
              <a:gd name="connsiteY7" fmla="*/ 4978505 h 5866840"/>
              <a:gd name="connsiteX8" fmla="*/ 457671 w 2550607"/>
              <a:gd name="connsiteY8" fmla="*/ 5816705 h 5866840"/>
              <a:gd name="connsiteX9" fmla="*/ 1181571 w 2550607"/>
              <a:gd name="connsiteY9" fmla="*/ 5702405 h 5866840"/>
              <a:gd name="connsiteX10" fmla="*/ 1372071 w 2550607"/>
              <a:gd name="connsiteY10" fmla="*/ 5130905 h 5866840"/>
              <a:gd name="connsiteX11" fmla="*/ 1295871 w 2550607"/>
              <a:gd name="connsiteY11" fmla="*/ 3225905 h 5866840"/>
              <a:gd name="connsiteX0" fmla="*/ 1295871 w 2517675"/>
              <a:gd name="connsiteY0" fmla="*/ 3225905 h 5866840"/>
              <a:gd name="connsiteX1" fmla="*/ 1257771 w 2517675"/>
              <a:gd name="connsiteY1" fmla="*/ 2597255 h 5866840"/>
              <a:gd name="connsiteX2" fmla="*/ 1562571 w 2517675"/>
              <a:gd name="connsiteY2" fmla="*/ 2216255 h 5866840"/>
              <a:gd name="connsiteX3" fmla="*/ 2050615 w 2517675"/>
              <a:gd name="connsiteY3" fmla="*/ 1715512 h 5866840"/>
              <a:gd name="connsiteX4" fmla="*/ 2511442 w 2517675"/>
              <a:gd name="connsiteY4" fmla="*/ 1086862 h 5866840"/>
              <a:gd name="connsiteX5" fmla="*/ 2169449 w 2517675"/>
              <a:gd name="connsiteY5" fmla="*/ 204213 h 5866840"/>
              <a:gd name="connsiteX6" fmla="*/ 381471 w 2517675"/>
              <a:gd name="connsiteY6" fmla="*/ 177905 h 5866840"/>
              <a:gd name="connsiteX7" fmla="*/ 57621 w 2517675"/>
              <a:gd name="connsiteY7" fmla="*/ 2197205 h 5866840"/>
              <a:gd name="connsiteX8" fmla="*/ 38571 w 2517675"/>
              <a:gd name="connsiteY8" fmla="*/ 4978505 h 5866840"/>
              <a:gd name="connsiteX9" fmla="*/ 457671 w 2517675"/>
              <a:gd name="connsiteY9" fmla="*/ 5816705 h 5866840"/>
              <a:gd name="connsiteX10" fmla="*/ 1181571 w 2517675"/>
              <a:gd name="connsiteY10" fmla="*/ 5702405 h 5866840"/>
              <a:gd name="connsiteX11" fmla="*/ 1372071 w 2517675"/>
              <a:gd name="connsiteY11" fmla="*/ 5130905 h 5866840"/>
              <a:gd name="connsiteX12" fmla="*/ 1295871 w 2517675"/>
              <a:gd name="connsiteY12" fmla="*/ 3225905 h 5866840"/>
              <a:gd name="connsiteX0" fmla="*/ 1295871 w 2515958"/>
              <a:gd name="connsiteY0" fmla="*/ 3225905 h 5866840"/>
              <a:gd name="connsiteX1" fmla="*/ 1257771 w 2515958"/>
              <a:gd name="connsiteY1" fmla="*/ 2597255 h 5866840"/>
              <a:gd name="connsiteX2" fmla="*/ 1562571 w 2515958"/>
              <a:gd name="connsiteY2" fmla="*/ 2216255 h 5866840"/>
              <a:gd name="connsiteX3" fmla="*/ 2079644 w 2515958"/>
              <a:gd name="connsiteY3" fmla="*/ 1700998 h 5866840"/>
              <a:gd name="connsiteX4" fmla="*/ 2511442 w 2515958"/>
              <a:gd name="connsiteY4" fmla="*/ 1086862 h 5866840"/>
              <a:gd name="connsiteX5" fmla="*/ 2169449 w 2515958"/>
              <a:gd name="connsiteY5" fmla="*/ 204213 h 5866840"/>
              <a:gd name="connsiteX6" fmla="*/ 381471 w 2515958"/>
              <a:gd name="connsiteY6" fmla="*/ 177905 h 5866840"/>
              <a:gd name="connsiteX7" fmla="*/ 57621 w 2515958"/>
              <a:gd name="connsiteY7" fmla="*/ 2197205 h 5866840"/>
              <a:gd name="connsiteX8" fmla="*/ 38571 w 2515958"/>
              <a:gd name="connsiteY8" fmla="*/ 4978505 h 5866840"/>
              <a:gd name="connsiteX9" fmla="*/ 457671 w 2515958"/>
              <a:gd name="connsiteY9" fmla="*/ 5816705 h 5866840"/>
              <a:gd name="connsiteX10" fmla="*/ 1181571 w 2515958"/>
              <a:gd name="connsiteY10" fmla="*/ 5702405 h 5866840"/>
              <a:gd name="connsiteX11" fmla="*/ 1372071 w 2515958"/>
              <a:gd name="connsiteY11" fmla="*/ 5130905 h 5866840"/>
              <a:gd name="connsiteX12" fmla="*/ 1295871 w 2515958"/>
              <a:gd name="connsiteY12" fmla="*/ 3225905 h 5866840"/>
              <a:gd name="connsiteX0" fmla="*/ 1295871 w 2523808"/>
              <a:gd name="connsiteY0" fmla="*/ 3225905 h 5866840"/>
              <a:gd name="connsiteX1" fmla="*/ 1257771 w 2523808"/>
              <a:gd name="connsiteY1" fmla="*/ 2597255 h 5866840"/>
              <a:gd name="connsiteX2" fmla="*/ 1562571 w 2523808"/>
              <a:gd name="connsiteY2" fmla="*/ 2216255 h 5866840"/>
              <a:gd name="connsiteX3" fmla="*/ 2079644 w 2523808"/>
              <a:gd name="connsiteY3" fmla="*/ 1700998 h 5866840"/>
              <a:gd name="connsiteX4" fmla="*/ 2413472 w 2523808"/>
              <a:gd name="connsiteY4" fmla="*/ 1280084 h 5866840"/>
              <a:gd name="connsiteX5" fmla="*/ 2511442 w 2523808"/>
              <a:gd name="connsiteY5" fmla="*/ 1086862 h 5866840"/>
              <a:gd name="connsiteX6" fmla="*/ 2169449 w 2523808"/>
              <a:gd name="connsiteY6" fmla="*/ 204213 h 5866840"/>
              <a:gd name="connsiteX7" fmla="*/ 381471 w 2523808"/>
              <a:gd name="connsiteY7" fmla="*/ 177905 h 5866840"/>
              <a:gd name="connsiteX8" fmla="*/ 57621 w 2523808"/>
              <a:gd name="connsiteY8" fmla="*/ 2197205 h 5866840"/>
              <a:gd name="connsiteX9" fmla="*/ 38571 w 2523808"/>
              <a:gd name="connsiteY9" fmla="*/ 4978505 h 5866840"/>
              <a:gd name="connsiteX10" fmla="*/ 457671 w 2523808"/>
              <a:gd name="connsiteY10" fmla="*/ 5816705 h 5866840"/>
              <a:gd name="connsiteX11" fmla="*/ 1181571 w 2523808"/>
              <a:gd name="connsiteY11" fmla="*/ 5702405 h 5866840"/>
              <a:gd name="connsiteX12" fmla="*/ 1372071 w 2523808"/>
              <a:gd name="connsiteY12" fmla="*/ 5130905 h 5866840"/>
              <a:gd name="connsiteX13" fmla="*/ 1295871 w 2523808"/>
              <a:gd name="connsiteY13" fmla="*/ 3225905 h 5866840"/>
              <a:gd name="connsiteX0" fmla="*/ 1295871 w 2511453"/>
              <a:gd name="connsiteY0" fmla="*/ 3225905 h 5866840"/>
              <a:gd name="connsiteX1" fmla="*/ 1257771 w 2511453"/>
              <a:gd name="connsiteY1" fmla="*/ 2597255 h 5866840"/>
              <a:gd name="connsiteX2" fmla="*/ 1562571 w 2511453"/>
              <a:gd name="connsiteY2" fmla="*/ 2216255 h 5866840"/>
              <a:gd name="connsiteX3" fmla="*/ 2079644 w 2511453"/>
              <a:gd name="connsiteY3" fmla="*/ 1700998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295871 w 2511453"/>
              <a:gd name="connsiteY13" fmla="*/ 3225905 h 5866840"/>
              <a:gd name="connsiteX0" fmla="*/ 1382956 w 2511453"/>
              <a:gd name="connsiteY0" fmla="*/ 3719391 h 5866840"/>
              <a:gd name="connsiteX1" fmla="*/ 1257771 w 2511453"/>
              <a:gd name="connsiteY1" fmla="*/ 2597255 h 5866840"/>
              <a:gd name="connsiteX2" fmla="*/ 1562571 w 2511453"/>
              <a:gd name="connsiteY2" fmla="*/ 2216255 h 5866840"/>
              <a:gd name="connsiteX3" fmla="*/ 2079644 w 2511453"/>
              <a:gd name="connsiteY3" fmla="*/ 1700998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382956 w 2511453"/>
              <a:gd name="connsiteY13" fmla="*/ 3719391 h 5866840"/>
              <a:gd name="connsiteX0" fmla="*/ 1382956 w 2511453"/>
              <a:gd name="connsiteY0" fmla="*/ 3719391 h 5866840"/>
              <a:gd name="connsiteX1" fmla="*/ 1257771 w 2511453"/>
              <a:gd name="connsiteY1" fmla="*/ 2597255 h 5866840"/>
              <a:gd name="connsiteX2" fmla="*/ 1562571 w 2511453"/>
              <a:gd name="connsiteY2" fmla="*/ 2216255 h 5866840"/>
              <a:gd name="connsiteX3" fmla="*/ 1629702 w 2511453"/>
              <a:gd name="connsiteY3" fmla="*/ 1962255 h 5866840"/>
              <a:gd name="connsiteX4" fmla="*/ 2079644 w 2511453"/>
              <a:gd name="connsiteY4" fmla="*/ 1700998 h 5866840"/>
              <a:gd name="connsiteX5" fmla="*/ 2181243 w 2511453"/>
              <a:gd name="connsiteY5" fmla="*/ 1846141 h 5866840"/>
              <a:gd name="connsiteX6" fmla="*/ 2511442 w 2511453"/>
              <a:gd name="connsiteY6" fmla="*/ 1086862 h 5866840"/>
              <a:gd name="connsiteX7" fmla="*/ 2169449 w 2511453"/>
              <a:gd name="connsiteY7" fmla="*/ 204213 h 5866840"/>
              <a:gd name="connsiteX8" fmla="*/ 381471 w 2511453"/>
              <a:gd name="connsiteY8" fmla="*/ 177905 h 5866840"/>
              <a:gd name="connsiteX9" fmla="*/ 57621 w 2511453"/>
              <a:gd name="connsiteY9" fmla="*/ 2197205 h 5866840"/>
              <a:gd name="connsiteX10" fmla="*/ 38571 w 2511453"/>
              <a:gd name="connsiteY10" fmla="*/ 4978505 h 5866840"/>
              <a:gd name="connsiteX11" fmla="*/ 457671 w 2511453"/>
              <a:gd name="connsiteY11" fmla="*/ 5816705 h 5866840"/>
              <a:gd name="connsiteX12" fmla="*/ 1181571 w 2511453"/>
              <a:gd name="connsiteY12" fmla="*/ 5702405 h 5866840"/>
              <a:gd name="connsiteX13" fmla="*/ 1372071 w 2511453"/>
              <a:gd name="connsiteY13" fmla="*/ 5130905 h 5866840"/>
              <a:gd name="connsiteX14" fmla="*/ 1382956 w 2511453"/>
              <a:gd name="connsiteY14" fmla="*/ 3719391 h 5866840"/>
              <a:gd name="connsiteX0" fmla="*/ 1382956 w 2511453"/>
              <a:gd name="connsiteY0" fmla="*/ 3719391 h 5866840"/>
              <a:gd name="connsiteX1" fmla="*/ 1257771 w 2511453"/>
              <a:gd name="connsiteY1" fmla="*/ 2597255 h 5866840"/>
              <a:gd name="connsiteX2" fmla="*/ 1562571 w 2511453"/>
              <a:gd name="connsiteY2" fmla="*/ 2216255 h 5866840"/>
              <a:gd name="connsiteX3" fmla="*/ 1629702 w 2511453"/>
              <a:gd name="connsiteY3" fmla="*/ 1962255 h 5866840"/>
              <a:gd name="connsiteX4" fmla="*/ 1615187 w 2511453"/>
              <a:gd name="connsiteY4" fmla="*/ 1831627 h 5866840"/>
              <a:gd name="connsiteX5" fmla="*/ 2181243 w 2511453"/>
              <a:gd name="connsiteY5" fmla="*/ 1846141 h 5866840"/>
              <a:gd name="connsiteX6" fmla="*/ 2511442 w 2511453"/>
              <a:gd name="connsiteY6" fmla="*/ 1086862 h 5866840"/>
              <a:gd name="connsiteX7" fmla="*/ 2169449 w 2511453"/>
              <a:gd name="connsiteY7" fmla="*/ 204213 h 5866840"/>
              <a:gd name="connsiteX8" fmla="*/ 381471 w 2511453"/>
              <a:gd name="connsiteY8" fmla="*/ 177905 h 5866840"/>
              <a:gd name="connsiteX9" fmla="*/ 57621 w 2511453"/>
              <a:gd name="connsiteY9" fmla="*/ 2197205 h 5866840"/>
              <a:gd name="connsiteX10" fmla="*/ 38571 w 2511453"/>
              <a:gd name="connsiteY10" fmla="*/ 4978505 h 5866840"/>
              <a:gd name="connsiteX11" fmla="*/ 457671 w 2511453"/>
              <a:gd name="connsiteY11" fmla="*/ 5816705 h 5866840"/>
              <a:gd name="connsiteX12" fmla="*/ 1181571 w 2511453"/>
              <a:gd name="connsiteY12" fmla="*/ 5702405 h 5866840"/>
              <a:gd name="connsiteX13" fmla="*/ 1372071 w 2511453"/>
              <a:gd name="connsiteY13" fmla="*/ 5130905 h 5866840"/>
              <a:gd name="connsiteX14" fmla="*/ 1382956 w 2511453"/>
              <a:gd name="connsiteY14" fmla="*/ 3719391 h 5866840"/>
              <a:gd name="connsiteX0" fmla="*/ 1382956 w 2511453"/>
              <a:gd name="connsiteY0" fmla="*/ 3719391 h 5866840"/>
              <a:gd name="connsiteX1" fmla="*/ 1257771 w 2511453"/>
              <a:gd name="connsiteY1" fmla="*/ 2597255 h 5866840"/>
              <a:gd name="connsiteX2" fmla="*/ 1629702 w 2511453"/>
              <a:gd name="connsiteY2" fmla="*/ 1962255 h 5866840"/>
              <a:gd name="connsiteX3" fmla="*/ 1615187 w 2511453"/>
              <a:gd name="connsiteY3" fmla="*/ 1831627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382956 w 2511453"/>
              <a:gd name="connsiteY13" fmla="*/ 3719391 h 5866840"/>
              <a:gd name="connsiteX0" fmla="*/ 1382956 w 2511453"/>
              <a:gd name="connsiteY0" fmla="*/ 3719391 h 5866840"/>
              <a:gd name="connsiteX1" fmla="*/ 1257771 w 2511453"/>
              <a:gd name="connsiteY1" fmla="*/ 2597255 h 5866840"/>
              <a:gd name="connsiteX2" fmla="*/ 1353931 w 2511453"/>
              <a:gd name="connsiteY2" fmla="*/ 2063855 h 5866840"/>
              <a:gd name="connsiteX3" fmla="*/ 1615187 w 2511453"/>
              <a:gd name="connsiteY3" fmla="*/ 1831627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382956 w 2511453"/>
              <a:gd name="connsiteY13" fmla="*/ 3719391 h 5866840"/>
              <a:gd name="connsiteX0" fmla="*/ 1382956 w 2511453"/>
              <a:gd name="connsiteY0" fmla="*/ 3719391 h 5866840"/>
              <a:gd name="connsiteX1" fmla="*/ 1402913 w 2511453"/>
              <a:gd name="connsiteY1" fmla="*/ 2945598 h 5866840"/>
              <a:gd name="connsiteX2" fmla="*/ 1353931 w 2511453"/>
              <a:gd name="connsiteY2" fmla="*/ 2063855 h 5866840"/>
              <a:gd name="connsiteX3" fmla="*/ 1615187 w 2511453"/>
              <a:gd name="connsiteY3" fmla="*/ 1831627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382956 w 2511453"/>
              <a:gd name="connsiteY13" fmla="*/ 3719391 h 5866840"/>
              <a:gd name="connsiteX0" fmla="*/ 1382956 w 2511453"/>
              <a:gd name="connsiteY0" fmla="*/ 3719391 h 5866840"/>
              <a:gd name="connsiteX1" fmla="*/ 1402913 w 2511453"/>
              <a:gd name="connsiteY1" fmla="*/ 2945598 h 5866840"/>
              <a:gd name="connsiteX2" fmla="*/ 1426503 w 2511453"/>
              <a:gd name="connsiteY2" fmla="*/ 2267055 h 5866840"/>
              <a:gd name="connsiteX3" fmla="*/ 1615187 w 2511453"/>
              <a:gd name="connsiteY3" fmla="*/ 1831627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382956 w 2511453"/>
              <a:gd name="connsiteY13" fmla="*/ 3719391 h 5866840"/>
              <a:gd name="connsiteX0" fmla="*/ 1382956 w 2511453"/>
              <a:gd name="connsiteY0" fmla="*/ 3719391 h 5866840"/>
              <a:gd name="connsiteX1" fmla="*/ 1402913 w 2511453"/>
              <a:gd name="connsiteY1" fmla="*/ 2945598 h 5866840"/>
              <a:gd name="connsiteX2" fmla="*/ 1426503 w 2511453"/>
              <a:gd name="connsiteY2" fmla="*/ 2267055 h 5866840"/>
              <a:gd name="connsiteX3" fmla="*/ 1658730 w 2511453"/>
              <a:gd name="connsiteY3" fmla="*/ 1976770 h 5866840"/>
              <a:gd name="connsiteX4" fmla="*/ 2181243 w 2511453"/>
              <a:gd name="connsiteY4" fmla="*/ 1846141 h 5866840"/>
              <a:gd name="connsiteX5" fmla="*/ 2511442 w 2511453"/>
              <a:gd name="connsiteY5" fmla="*/ 1086862 h 5866840"/>
              <a:gd name="connsiteX6" fmla="*/ 2169449 w 2511453"/>
              <a:gd name="connsiteY6" fmla="*/ 204213 h 5866840"/>
              <a:gd name="connsiteX7" fmla="*/ 381471 w 2511453"/>
              <a:gd name="connsiteY7" fmla="*/ 177905 h 5866840"/>
              <a:gd name="connsiteX8" fmla="*/ 57621 w 2511453"/>
              <a:gd name="connsiteY8" fmla="*/ 2197205 h 5866840"/>
              <a:gd name="connsiteX9" fmla="*/ 38571 w 2511453"/>
              <a:gd name="connsiteY9" fmla="*/ 4978505 h 5866840"/>
              <a:gd name="connsiteX10" fmla="*/ 457671 w 2511453"/>
              <a:gd name="connsiteY10" fmla="*/ 5816705 h 5866840"/>
              <a:gd name="connsiteX11" fmla="*/ 1181571 w 2511453"/>
              <a:gd name="connsiteY11" fmla="*/ 5702405 h 5866840"/>
              <a:gd name="connsiteX12" fmla="*/ 1372071 w 2511453"/>
              <a:gd name="connsiteY12" fmla="*/ 5130905 h 5866840"/>
              <a:gd name="connsiteX13" fmla="*/ 1382956 w 2511453"/>
              <a:gd name="connsiteY13" fmla="*/ 3719391 h 5866840"/>
              <a:gd name="connsiteX0" fmla="*/ 1382956 w 2511453"/>
              <a:gd name="connsiteY0" fmla="*/ 3719391 h 5941716"/>
              <a:gd name="connsiteX1" fmla="*/ 1402913 w 2511453"/>
              <a:gd name="connsiteY1" fmla="*/ 2945598 h 5941716"/>
              <a:gd name="connsiteX2" fmla="*/ 1426503 w 2511453"/>
              <a:gd name="connsiteY2" fmla="*/ 2267055 h 5941716"/>
              <a:gd name="connsiteX3" fmla="*/ 1658730 w 2511453"/>
              <a:gd name="connsiteY3" fmla="*/ 1976770 h 5941716"/>
              <a:gd name="connsiteX4" fmla="*/ 2181243 w 2511453"/>
              <a:gd name="connsiteY4" fmla="*/ 1846141 h 5941716"/>
              <a:gd name="connsiteX5" fmla="*/ 2511442 w 2511453"/>
              <a:gd name="connsiteY5" fmla="*/ 1086862 h 5941716"/>
              <a:gd name="connsiteX6" fmla="*/ 2169449 w 2511453"/>
              <a:gd name="connsiteY6" fmla="*/ 204213 h 5941716"/>
              <a:gd name="connsiteX7" fmla="*/ 381471 w 2511453"/>
              <a:gd name="connsiteY7" fmla="*/ 177905 h 5941716"/>
              <a:gd name="connsiteX8" fmla="*/ 57621 w 2511453"/>
              <a:gd name="connsiteY8" fmla="*/ 2197205 h 5941716"/>
              <a:gd name="connsiteX9" fmla="*/ 38571 w 2511453"/>
              <a:gd name="connsiteY9" fmla="*/ 3962505 h 5941716"/>
              <a:gd name="connsiteX10" fmla="*/ 457671 w 2511453"/>
              <a:gd name="connsiteY10" fmla="*/ 5816705 h 5941716"/>
              <a:gd name="connsiteX11" fmla="*/ 1181571 w 2511453"/>
              <a:gd name="connsiteY11" fmla="*/ 5702405 h 5941716"/>
              <a:gd name="connsiteX12" fmla="*/ 1372071 w 2511453"/>
              <a:gd name="connsiteY12" fmla="*/ 5130905 h 5941716"/>
              <a:gd name="connsiteX13" fmla="*/ 1382956 w 2511453"/>
              <a:gd name="connsiteY13" fmla="*/ 3719391 h 5941716"/>
              <a:gd name="connsiteX0" fmla="*/ 1364062 w 2492559"/>
              <a:gd name="connsiteY0" fmla="*/ 3719391 h 5930691"/>
              <a:gd name="connsiteX1" fmla="*/ 1384019 w 2492559"/>
              <a:gd name="connsiteY1" fmla="*/ 2945598 h 5930691"/>
              <a:gd name="connsiteX2" fmla="*/ 1407609 w 2492559"/>
              <a:gd name="connsiteY2" fmla="*/ 2267055 h 5930691"/>
              <a:gd name="connsiteX3" fmla="*/ 1639836 w 2492559"/>
              <a:gd name="connsiteY3" fmla="*/ 1976770 h 5930691"/>
              <a:gd name="connsiteX4" fmla="*/ 2162349 w 2492559"/>
              <a:gd name="connsiteY4" fmla="*/ 1846141 h 5930691"/>
              <a:gd name="connsiteX5" fmla="*/ 2492548 w 2492559"/>
              <a:gd name="connsiteY5" fmla="*/ 1086862 h 5930691"/>
              <a:gd name="connsiteX6" fmla="*/ 2150555 w 2492559"/>
              <a:gd name="connsiteY6" fmla="*/ 204213 h 5930691"/>
              <a:gd name="connsiteX7" fmla="*/ 362577 w 2492559"/>
              <a:gd name="connsiteY7" fmla="*/ 177905 h 5930691"/>
              <a:gd name="connsiteX8" fmla="*/ 38727 w 2492559"/>
              <a:gd name="connsiteY8" fmla="*/ 2197205 h 5930691"/>
              <a:gd name="connsiteX9" fmla="*/ 19677 w 2492559"/>
              <a:gd name="connsiteY9" fmla="*/ 3962505 h 5930691"/>
              <a:gd name="connsiteX10" fmla="*/ 163005 w 2492559"/>
              <a:gd name="connsiteY10" fmla="*/ 5802191 h 5930691"/>
              <a:gd name="connsiteX11" fmla="*/ 1162677 w 2492559"/>
              <a:gd name="connsiteY11" fmla="*/ 5702405 h 5930691"/>
              <a:gd name="connsiteX12" fmla="*/ 1353177 w 2492559"/>
              <a:gd name="connsiteY12" fmla="*/ 5130905 h 5930691"/>
              <a:gd name="connsiteX13" fmla="*/ 1364062 w 2492559"/>
              <a:gd name="connsiteY13" fmla="*/ 3719391 h 5930691"/>
              <a:gd name="connsiteX0" fmla="*/ 1364062 w 2492559"/>
              <a:gd name="connsiteY0" fmla="*/ 3719391 h 5930691"/>
              <a:gd name="connsiteX1" fmla="*/ 1384019 w 2492559"/>
              <a:gd name="connsiteY1" fmla="*/ 2945598 h 5930691"/>
              <a:gd name="connsiteX2" fmla="*/ 1407609 w 2492559"/>
              <a:gd name="connsiteY2" fmla="*/ 2267055 h 5930691"/>
              <a:gd name="connsiteX3" fmla="*/ 1639836 w 2492559"/>
              <a:gd name="connsiteY3" fmla="*/ 1976770 h 5930691"/>
              <a:gd name="connsiteX4" fmla="*/ 2162349 w 2492559"/>
              <a:gd name="connsiteY4" fmla="*/ 1846141 h 5930691"/>
              <a:gd name="connsiteX5" fmla="*/ 2492548 w 2492559"/>
              <a:gd name="connsiteY5" fmla="*/ 1086862 h 5930691"/>
              <a:gd name="connsiteX6" fmla="*/ 2150555 w 2492559"/>
              <a:gd name="connsiteY6" fmla="*/ 204213 h 5930691"/>
              <a:gd name="connsiteX7" fmla="*/ 362577 w 2492559"/>
              <a:gd name="connsiteY7" fmla="*/ 177905 h 5930691"/>
              <a:gd name="connsiteX8" fmla="*/ 38727 w 2492559"/>
              <a:gd name="connsiteY8" fmla="*/ 2197205 h 5930691"/>
              <a:gd name="connsiteX9" fmla="*/ 19677 w 2492559"/>
              <a:gd name="connsiteY9" fmla="*/ 3962505 h 5930691"/>
              <a:gd name="connsiteX10" fmla="*/ 163005 w 2492559"/>
              <a:gd name="connsiteY10" fmla="*/ 5802191 h 5930691"/>
              <a:gd name="connsiteX11" fmla="*/ 1162677 w 2492559"/>
              <a:gd name="connsiteY11" fmla="*/ 5702405 h 5930691"/>
              <a:gd name="connsiteX12" fmla="*/ 1353177 w 2492559"/>
              <a:gd name="connsiteY12" fmla="*/ 5130905 h 5930691"/>
              <a:gd name="connsiteX13" fmla="*/ 1364062 w 2492559"/>
              <a:gd name="connsiteY13" fmla="*/ 3719391 h 5930691"/>
              <a:gd name="connsiteX0" fmla="*/ 1435844 w 2564341"/>
              <a:gd name="connsiteY0" fmla="*/ 3719391 h 5750676"/>
              <a:gd name="connsiteX1" fmla="*/ 1455801 w 2564341"/>
              <a:gd name="connsiteY1" fmla="*/ 2945598 h 5750676"/>
              <a:gd name="connsiteX2" fmla="*/ 1479391 w 2564341"/>
              <a:gd name="connsiteY2" fmla="*/ 2267055 h 5750676"/>
              <a:gd name="connsiteX3" fmla="*/ 1711618 w 2564341"/>
              <a:gd name="connsiteY3" fmla="*/ 1976770 h 5750676"/>
              <a:gd name="connsiteX4" fmla="*/ 2234131 w 2564341"/>
              <a:gd name="connsiteY4" fmla="*/ 1846141 h 5750676"/>
              <a:gd name="connsiteX5" fmla="*/ 2564330 w 2564341"/>
              <a:gd name="connsiteY5" fmla="*/ 1086862 h 5750676"/>
              <a:gd name="connsiteX6" fmla="*/ 2222337 w 2564341"/>
              <a:gd name="connsiteY6" fmla="*/ 204213 h 5750676"/>
              <a:gd name="connsiteX7" fmla="*/ 434359 w 2564341"/>
              <a:gd name="connsiteY7" fmla="*/ 177905 h 5750676"/>
              <a:gd name="connsiteX8" fmla="*/ 110509 w 2564341"/>
              <a:gd name="connsiteY8" fmla="*/ 2197205 h 5750676"/>
              <a:gd name="connsiteX9" fmla="*/ 91459 w 2564341"/>
              <a:gd name="connsiteY9" fmla="*/ 3962505 h 5750676"/>
              <a:gd name="connsiteX10" fmla="*/ 1234459 w 2564341"/>
              <a:gd name="connsiteY10" fmla="*/ 5702405 h 5750676"/>
              <a:gd name="connsiteX11" fmla="*/ 1424959 w 2564341"/>
              <a:gd name="connsiteY11" fmla="*/ 5130905 h 5750676"/>
              <a:gd name="connsiteX12" fmla="*/ 1435844 w 2564341"/>
              <a:gd name="connsiteY12" fmla="*/ 3719391 h 5750676"/>
              <a:gd name="connsiteX0" fmla="*/ 1374463 w 2502960"/>
              <a:gd name="connsiteY0" fmla="*/ 3719391 h 5764249"/>
              <a:gd name="connsiteX1" fmla="*/ 1394420 w 2502960"/>
              <a:gd name="connsiteY1" fmla="*/ 2945598 h 5764249"/>
              <a:gd name="connsiteX2" fmla="*/ 1418010 w 2502960"/>
              <a:gd name="connsiteY2" fmla="*/ 2267055 h 5764249"/>
              <a:gd name="connsiteX3" fmla="*/ 1650237 w 2502960"/>
              <a:gd name="connsiteY3" fmla="*/ 1976770 h 5764249"/>
              <a:gd name="connsiteX4" fmla="*/ 2172750 w 2502960"/>
              <a:gd name="connsiteY4" fmla="*/ 1846141 h 5764249"/>
              <a:gd name="connsiteX5" fmla="*/ 2502949 w 2502960"/>
              <a:gd name="connsiteY5" fmla="*/ 1086862 h 5764249"/>
              <a:gd name="connsiteX6" fmla="*/ 2160956 w 2502960"/>
              <a:gd name="connsiteY6" fmla="*/ 204213 h 5764249"/>
              <a:gd name="connsiteX7" fmla="*/ 372978 w 2502960"/>
              <a:gd name="connsiteY7" fmla="*/ 177905 h 5764249"/>
              <a:gd name="connsiteX8" fmla="*/ 49128 w 2502960"/>
              <a:gd name="connsiteY8" fmla="*/ 2197205 h 5764249"/>
              <a:gd name="connsiteX9" fmla="*/ 30078 w 2502960"/>
              <a:gd name="connsiteY9" fmla="*/ 3962505 h 5764249"/>
              <a:gd name="connsiteX10" fmla="*/ 128050 w 2502960"/>
              <a:gd name="connsiteY10" fmla="*/ 5716919 h 5764249"/>
              <a:gd name="connsiteX11" fmla="*/ 1363578 w 2502960"/>
              <a:gd name="connsiteY11" fmla="*/ 5130905 h 5764249"/>
              <a:gd name="connsiteX12" fmla="*/ 1374463 w 2502960"/>
              <a:gd name="connsiteY12" fmla="*/ 3719391 h 5764249"/>
              <a:gd name="connsiteX0" fmla="*/ 1374463 w 2502960"/>
              <a:gd name="connsiteY0" fmla="*/ 3719391 h 5805050"/>
              <a:gd name="connsiteX1" fmla="*/ 1394420 w 2502960"/>
              <a:gd name="connsiteY1" fmla="*/ 2945598 h 5805050"/>
              <a:gd name="connsiteX2" fmla="*/ 1418010 w 2502960"/>
              <a:gd name="connsiteY2" fmla="*/ 2267055 h 5805050"/>
              <a:gd name="connsiteX3" fmla="*/ 1650237 w 2502960"/>
              <a:gd name="connsiteY3" fmla="*/ 1976770 h 5805050"/>
              <a:gd name="connsiteX4" fmla="*/ 2172750 w 2502960"/>
              <a:gd name="connsiteY4" fmla="*/ 1846141 h 5805050"/>
              <a:gd name="connsiteX5" fmla="*/ 2502949 w 2502960"/>
              <a:gd name="connsiteY5" fmla="*/ 1086862 h 5805050"/>
              <a:gd name="connsiteX6" fmla="*/ 2160956 w 2502960"/>
              <a:gd name="connsiteY6" fmla="*/ 204213 h 5805050"/>
              <a:gd name="connsiteX7" fmla="*/ 372978 w 2502960"/>
              <a:gd name="connsiteY7" fmla="*/ 177905 h 5805050"/>
              <a:gd name="connsiteX8" fmla="*/ 49128 w 2502960"/>
              <a:gd name="connsiteY8" fmla="*/ 2197205 h 5805050"/>
              <a:gd name="connsiteX9" fmla="*/ 30078 w 2502960"/>
              <a:gd name="connsiteY9" fmla="*/ 3962505 h 5805050"/>
              <a:gd name="connsiteX10" fmla="*/ 128050 w 2502960"/>
              <a:gd name="connsiteY10" fmla="*/ 5716919 h 5805050"/>
              <a:gd name="connsiteX11" fmla="*/ 1232950 w 2502960"/>
              <a:gd name="connsiteY11" fmla="*/ 5435705 h 5805050"/>
              <a:gd name="connsiteX12" fmla="*/ 1374463 w 2502960"/>
              <a:gd name="connsiteY12" fmla="*/ 3719391 h 5805050"/>
              <a:gd name="connsiteX0" fmla="*/ 1374463 w 2502960"/>
              <a:gd name="connsiteY0" fmla="*/ 3719391 h 5923506"/>
              <a:gd name="connsiteX1" fmla="*/ 1394420 w 2502960"/>
              <a:gd name="connsiteY1" fmla="*/ 2945598 h 5923506"/>
              <a:gd name="connsiteX2" fmla="*/ 1418010 w 2502960"/>
              <a:gd name="connsiteY2" fmla="*/ 2267055 h 5923506"/>
              <a:gd name="connsiteX3" fmla="*/ 1650237 w 2502960"/>
              <a:gd name="connsiteY3" fmla="*/ 1976770 h 5923506"/>
              <a:gd name="connsiteX4" fmla="*/ 2172750 w 2502960"/>
              <a:gd name="connsiteY4" fmla="*/ 1846141 h 5923506"/>
              <a:gd name="connsiteX5" fmla="*/ 2502949 w 2502960"/>
              <a:gd name="connsiteY5" fmla="*/ 1086862 h 5923506"/>
              <a:gd name="connsiteX6" fmla="*/ 2160956 w 2502960"/>
              <a:gd name="connsiteY6" fmla="*/ 204213 h 5923506"/>
              <a:gd name="connsiteX7" fmla="*/ 372978 w 2502960"/>
              <a:gd name="connsiteY7" fmla="*/ 177905 h 5923506"/>
              <a:gd name="connsiteX8" fmla="*/ 49128 w 2502960"/>
              <a:gd name="connsiteY8" fmla="*/ 2197205 h 5923506"/>
              <a:gd name="connsiteX9" fmla="*/ 30078 w 2502960"/>
              <a:gd name="connsiteY9" fmla="*/ 3962505 h 5923506"/>
              <a:gd name="connsiteX10" fmla="*/ 128050 w 2502960"/>
              <a:gd name="connsiteY10" fmla="*/ 5716919 h 5923506"/>
              <a:gd name="connsiteX11" fmla="*/ 1203922 w 2502960"/>
              <a:gd name="connsiteY11" fmla="*/ 5725991 h 5923506"/>
              <a:gd name="connsiteX12" fmla="*/ 1374463 w 2502960"/>
              <a:gd name="connsiteY12" fmla="*/ 3719391 h 5923506"/>
              <a:gd name="connsiteX0" fmla="*/ 1362928 w 2491425"/>
              <a:gd name="connsiteY0" fmla="*/ 3719391 h 5923506"/>
              <a:gd name="connsiteX1" fmla="*/ 1382885 w 2491425"/>
              <a:gd name="connsiteY1" fmla="*/ 2945598 h 5923506"/>
              <a:gd name="connsiteX2" fmla="*/ 1406475 w 2491425"/>
              <a:gd name="connsiteY2" fmla="*/ 2267055 h 5923506"/>
              <a:gd name="connsiteX3" fmla="*/ 1638702 w 2491425"/>
              <a:gd name="connsiteY3" fmla="*/ 1976770 h 5923506"/>
              <a:gd name="connsiteX4" fmla="*/ 2161215 w 2491425"/>
              <a:gd name="connsiteY4" fmla="*/ 1846141 h 5923506"/>
              <a:gd name="connsiteX5" fmla="*/ 2491414 w 2491425"/>
              <a:gd name="connsiteY5" fmla="*/ 1086862 h 5923506"/>
              <a:gd name="connsiteX6" fmla="*/ 2149421 w 2491425"/>
              <a:gd name="connsiteY6" fmla="*/ 204213 h 5923506"/>
              <a:gd name="connsiteX7" fmla="*/ 361443 w 2491425"/>
              <a:gd name="connsiteY7" fmla="*/ 177905 h 5923506"/>
              <a:gd name="connsiteX8" fmla="*/ 37593 w 2491425"/>
              <a:gd name="connsiteY8" fmla="*/ 2197205 h 5923506"/>
              <a:gd name="connsiteX9" fmla="*/ 47572 w 2491425"/>
              <a:gd name="connsiteY9" fmla="*/ 3759305 h 5923506"/>
              <a:gd name="connsiteX10" fmla="*/ 116515 w 2491425"/>
              <a:gd name="connsiteY10" fmla="*/ 5716919 h 5923506"/>
              <a:gd name="connsiteX11" fmla="*/ 1192387 w 2491425"/>
              <a:gd name="connsiteY11" fmla="*/ 5725991 h 5923506"/>
              <a:gd name="connsiteX12" fmla="*/ 1362928 w 2491425"/>
              <a:gd name="connsiteY12" fmla="*/ 3719391 h 5923506"/>
              <a:gd name="connsiteX0" fmla="*/ 1366249 w 2495223"/>
              <a:gd name="connsiteY0" fmla="*/ 3636233 h 5840348"/>
              <a:gd name="connsiteX1" fmla="*/ 1386206 w 2495223"/>
              <a:gd name="connsiteY1" fmla="*/ 2862440 h 5840348"/>
              <a:gd name="connsiteX2" fmla="*/ 1409796 w 2495223"/>
              <a:gd name="connsiteY2" fmla="*/ 2183897 h 5840348"/>
              <a:gd name="connsiteX3" fmla="*/ 1642023 w 2495223"/>
              <a:gd name="connsiteY3" fmla="*/ 1893612 h 5840348"/>
              <a:gd name="connsiteX4" fmla="*/ 2164536 w 2495223"/>
              <a:gd name="connsiteY4" fmla="*/ 1762983 h 5840348"/>
              <a:gd name="connsiteX5" fmla="*/ 2494735 w 2495223"/>
              <a:gd name="connsiteY5" fmla="*/ 1003704 h 5840348"/>
              <a:gd name="connsiteX6" fmla="*/ 2152742 w 2495223"/>
              <a:gd name="connsiteY6" fmla="*/ 121055 h 5840348"/>
              <a:gd name="connsiteX7" fmla="*/ 205107 w 2495223"/>
              <a:gd name="connsiteY7" fmla="*/ 225376 h 5840348"/>
              <a:gd name="connsiteX8" fmla="*/ 40914 w 2495223"/>
              <a:gd name="connsiteY8" fmla="*/ 2114047 h 5840348"/>
              <a:gd name="connsiteX9" fmla="*/ 50893 w 2495223"/>
              <a:gd name="connsiteY9" fmla="*/ 3676147 h 5840348"/>
              <a:gd name="connsiteX10" fmla="*/ 119836 w 2495223"/>
              <a:gd name="connsiteY10" fmla="*/ 5633761 h 5840348"/>
              <a:gd name="connsiteX11" fmla="*/ 1195708 w 2495223"/>
              <a:gd name="connsiteY11" fmla="*/ 5642833 h 5840348"/>
              <a:gd name="connsiteX12" fmla="*/ 1366249 w 2495223"/>
              <a:gd name="connsiteY12" fmla="*/ 3636233 h 5840348"/>
              <a:gd name="connsiteX0" fmla="*/ 1366249 w 2495223"/>
              <a:gd name="connsiteY0" fmla="*/ 3636233 h 5823333"/>
              <a:gd name="connsiteX1" fmla="*/ 1386206 w 2495223"/>
              <a:gd name="connsiteY1" fmla="*/ 2862440 h 5823333"/>
              <a:gd name="connsiteX2" fmla="*/ 1409796 w 2495223"/>
              <a:gd name="connsiteY2" fmla="*/ 2183897 h 5823333"/>
              <a:gd name="connsiteX3" fmla="*/ 1642023 w 2495223"/>
              <a:gd name="connsiteY3" fmla="*/ 1893612 h 5823333"/>
              <a:gd name="connsiteX4" fmla="*/ 2164536 w 2495223"/>
              <a:gd name="connsiteY4" fmla="*/ 1762983 h 5823333"/>
              <a:gd name="connsiteX5" fmla="*/ 2494735 w 2495223"/>
              <a:gd name="connsiteY5" fmla="*/ 1003704 h 5823333"/>
              <a:gd name="connsiteX6" fmla="*/ 2152742 w 2495223"/>
              <a:gd name="connsiteY6" fmla="*/ 121055 h 5823333"/>
              <a:gd name="connsiteX7" fmla="*/ 205107 w 2495223"/>
              <a:gd name="connsiteY7" fmla="*/ 225376 h 5823333"/>
              <a:gd name="connsiteX8" fmla="*/ 40914 w 2495223"/>
              <a:gd name="connsiteY8" fmla="*/ 2114047 h 5823333"/>
              <a:gd name="connsiteX9" fmla="*/ 50893 w 2495223"/>
              <a:gd name="connsiteY9" fmla="*/ 3676147 h 5823333"/>
              <a:gd name="connsiteX10" fmla="*/ 119836 w 2495223"/>
              <a:gd name="connsiteY10" fmla="*/ 5633761 h 5823333"/>
              <a:gd name="connsiteX11" fmla="*/ 1282793 w 2495223"/>
              <a:gd name="connsiteY11" fmla="*/ 5613805 h 5823333"/>
              <a:gd name="connsiteX12" fmla="*/ 1366249 w 2495223"/>
              <a:gd name="connsiteY12" fmla="*/ 3636233 h 582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5223" h="5823333">
                <a:moveTo>
                  <a:pt x="1366249" y="3636233"/>
                </a:moveTo>
                <a:cubicBezTo>
                  <a:pt x="1383484" y="3177672"/>
                  <a:pt x="1378948" y="3104496"/>
                  <a:pt x="1386206" y="2862440"/>
                </a:cubicBezTo>
                <a:cubicBezTo>
                  <a:pt x="1393464" y="2620384"/>
                  <a:pt x="1350227" y="2311502"/>
                  <a:pt x="1409796" y="2183897"/>
                </a:cubicBezTo>
                <a:cubicBezTo>
                  <a:pt x="1469365" y="2056292"/>
                  <a:pt x="1620252" y="1876679"/>
                  <a:pt x="1642023" y="1893612"/>
                </a:cubicBezTo>
                <a:cubicBezTo>
                  <a:pt x="1663794" y="1910545"/>
                  <a:pt x="2092570" y="1865339"/>
                  <a:pt x="2164536" y="1762983"/>
                </a:cubicBezTo>
                <a:cubicBezTo>
                  <a:pt x="2236502" y="1660627"/>
                  <a:pt x="2496701" y="1277359"/>
                  <a:pt x="2494735" y="1003704"/>
                </a:cubicBezTo>
                <a:cubicBezTo>
                  <a:pt x="2492769" y="730049"/>
                  <a:pt x="2534347" y="250776"/>
                  <a:pt x="2152742" y="121055"/>
                </a:cubicBezTo>
                <a:cubicBezTo>
                  <a:pt x="1771137" y="-8666"/>
                  <a:pt x="557078" y="-106789"/>
                  <a:pt x="205107" y="225376"/>
                </a:cubicBezTo>
                <a:cubicBezTo>
                  <a:pt x="-146864" y="557541"/>
                  <a:pt x="66616" y="1538919"/>
                  <a:pt x="40914" y="2114047"/>
                </a:cubicBezTo>
                <a:cubicBezTo>
                  <a:pt x="15212" y="2689175"/>
                  <a:pt x="37739" y="3089528"/>
                  <a:pt x="50893" y="3676147"/>
                </a:cubicBezTo>
                <a:cubicBezTo>
                  <a:pt x="64047" y="4262766"/>
                  <a:pt x="-102414" y="5439028"/>
                  <a:pt x="119836" y="5633761"/>
                </a:cubicBezTo>
                <a:cubicBezTo>
                  <a:pt x="342086" y="5828494"/>
                  <a:pt x="1075058" y="5946726"/>
                  <a:pt x="1282793" y="5613805"/>
                </a:cubicBezTo>
                <a:cubicBezTo>
                  <a:pt x="1490528" y="5280884"/>
                  <a:pt x="1349014" y="4094794"/>
                  <a:pt x="1366249" y="3636233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152939" y="1802296"/>
            <a:ext cx="2835965" cy="1762539"/>
          </a:xfrm>
          <a:custGeom>
            <a:avLst/>
            <a:gdLst>
              <a:gd name="connsiteX0" fmla="*/ 0 w 2835965"/>
              <a:gd name="connsiteY0" fmla="*/ 1762539 h 1762539"/>
              <a:gd name="connsiteX1" fmla="*/ 26504 w 2835965"/>
              <a:gd name="connsiteY1" fmla="*/ 13252 h 1762539"/>
              <a:gd name="connsiteX2" fmla="*/ 2822713 w 2835965"/>
              <a:gd name="connsiteY2" fmla="*/ 0 h 1762539"/>
              <a:gd name="connsiteX3" fmla="*/ 2835965 w 2835965"/>
              <a:gd name="connsiteY3" fmla="*/ 1683026 h 176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965" h="1762539">
                <a:moveTo>
                  <a:pt x="0" y="1762539"/>
                </a:moveTo>
                <a:lnTo>
                  <a:pt x="26504" y="13252"/>
                </a:lnTo>
                <a:lnTo>
                  <a:pt x="2822713" y="0"/>
                </a:lnTo>
                <a:lnTo>
                  <a:pt x="2835965" y="1683026"/>
                </a:lnTo>
              </a:path>
            </a:pathLst>
          </a:custGeom>
          <a:noFill/>
          <a:ln w="193675" cap="flat" cmpd="dbl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948070" y="4015409"/>
            <a:ext cx="1855304" cy="13252"/>
          </a:xfrm>
          <a:custGeom>
            <a:avLst/>
            <a:gdLst>
              <a:gd name="connsiteX0" fmla="*/ 0 w 1855304"/>
              <a:gd name="connsiteY0" fmla="*/ 0 h 13252"/>
              <a:gd name="connsiteX1" fmla="*/ 1855304 w 1855304"/>
              <a:gd name="connsiteY1" fmla="*/ 13252 h 1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5304" h="13252">
                <a:moveTo>
                  <a:pt x="0" y="0"/>
                </a:moveTo>
                <a:lnTo>
                  <a:pt x="1855304" y="13252"/>
                </a:lnTo>
              </a:path>
            </a:pathLst>
          </a:custGeom>
          <a:noFill/>
          <a:ln w="215900" cap="flat" cmpd="dbl" algn="ctr">
            <a:solidFill>
              <a:srgbClr val="FF99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809749" flipV="1">
            <a:off x="504103" y="3903115"/>
            <a:ext cx="649356" cy="1871375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3314" y="0"/>
            <a:ext cx="4760686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  <a:latin typeface="Book Antiqua" pitchFamily="18" charset="0"/>
              </a:rPr>
              <a:t>Tempering OA without the loss of air side economizer!</a:t>
            </a:r>
            <a:endParaRPr lang="en-US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89113" y="1007165"/>
            <a:ext cx="6838122" cy="2557670"/>
          </a:xfrm>
          <a:custGeom>
            <a:avLst/>
            <a:gdLst>
              <a:gd name="connsiteX0" fmla="*/ 0 w 6838122"/>
              <a:gd name="connsiteY0" fmla="*/ 2504661 h 3180522"/>
              <a:gd name="connsiteX1" fmla="*/ 13252 w 6838122"/>
              <a:gd name="connsiteY1" fmla="*/ 0 h 3180522"/>
              <a:gd name="connsiteX2" fmla="*/ 6838122 w 6838122"/>
              <a:gd name="connsiteY2" fmla="*/ 0 h 3180522"/>
              <a:gd name="connsiteX3" fmla="*/ 6838122 w 6838122"/>
              <a:gd name="connsiteY3" fmla="*/ 781878 h 3180522"/>
              <a:gd name="connsiteX4" fmla="*/ 3631096 w 6838122"/>
              <a:gd name="connsiteY4" fmla="*/ 808383 h 3180522"/>
              <a:gd name="connsiteX5" fmla="*/ 3617844 w 6838122"/>
              <a:gd name="connsiteY5" fmla="*/ 2438400 h 3180522"/>
              <a:gd name="connsiteX6" fmla="*/ 3604591 w 6838122"/>
              <a:gd name="connsiteY6" fmla="*/ 3167270 h 3180522"/>
              <a:gd name="connsiteX7" fmla="*/ 3352800 w 6838122"/>
              <a:gd name="connsiteY7" fmla="*/ 3180522 h 3180522"/>
              <a:gd name="connsiteX8" fmla="*/ 3299791 w 6838122"/>
              <a:gd name="connsiteY8" fmla="*/ 808383 h 3180522"/>
              <a:gd name="connsiteX9" fmla="*/ 490330 w 6838122"/>
              <a:gd name="connsiteY9" fmla="*/ 795131 h 3180522"/>
              <a:gd name="connsiteX10" fmla="*/ 490330 w 6838122"/>
              <a:gd name="connsiteY10" fmla="*/ 2504661 h 3180522"/>
              <a:gd name="connsiteX0" fmla="*/ 0 w 6838122"/>
              <a:gd name="connsiteY0" fmla="*/ 2504661 h 3167270"/>
              <a:gd name="connsiteX1" fmla="*/ 13252 w 6838122"/>
              <a:gd name="connsiteY1" fmla="*/ 0 h 3167270"/>
              <a:gd name="connsiteX2" fmla="*/ 6838122 w 6838122"/>
              <a:gd name="connsiteY2" fmla="*/ 0 h 3167270"/>
              <a:gd name="connsiteX3" fmla="*/ 6838122 w 6838122"/>
              <a:gd name="connsiteY3" fmla="*/ 781878 h 3167270"/>
              <a:gd name="connsiteX4" fmla="*/ 3631096 w 6838122"/>
              <a:gd name="connsiteY4" fmla="*/ 808383 h 3167270"/>
              <a:gd name="connsiteX5" fmla="*/ 3617844 w 6838122"/>
              <a:gd name="connsiteY5" fmla="*/ 2438400 h 3167270"/>
              <a:gd name="connsiteX6" fmla="*/ 3604591 w 6838122"/>
              <a:gd name="connsiteY6" fmla="*/ 3167270 h 3167270"/>
              <a:gd name="connsiteX7" fmla="*/ 3273287 w 6838122"/>
              <a:gd name="connsiteY7" fmla="*/ 3167270 h 3167270"/>
              <a:gd name="connsiteX8" fmla="*/ 3299791 w 6838122"/>
              <a:gd name="connsiteY8" fmla="*/ 808383 h 3167270"/>
              <a:gd name="connsiteX9" fmla="*/ 490330 w 6838122"/>
              <a:gd name="connsiteY9" fmla="*/ 795131 h 3167270"/>
              <a:gd name="connsiteX10" fmla="*/ 490330 w 6838122"/>
              <a:gd name="connsiteY10" fmla="*/ 2504661 h 3167270"/>
              <a:gd name="connsiteX0" fmla="*/ 0 w 6838122"/>
              <a:gd name="connsiteY0" fmla="*/ 2504661 h 3167270"/>
              <a:gd name="connsiteX1" fmla="*/ 13252 w 6838122"/>
              <a:gd name="connsiteY1" fmla="*/ 0 h 3167270"/>
              <a:gd name="connsiteX2" fmla="*/ 6838122 w 6838122"/>
              <a:gd name="connsiteY2" fmla="*/ 0 h 3167270"/>
              <a:gd name="connsiteX3" fmla="*/ 6838122 w 6838122"/>
              <a:gd name="connsiteY3" fmla="*/ 781878 h 3167270"/>
              <a:gd name="connsiteX4" fmla="*/ 3631096 w 6838122"/>
              <a:gd name="connsiteY4" fmla="*/ 808383 h 3167270"/>
              <a:gd name="connsiteX5" fmla="*/ 3617844 w 6838122"/>
              <a:gd name="connsiteY5" fmla="*/ 2438400 h 3167270"/>
              <a:gd name="connsiteX6" fmla="*/ 3591339 w 6838122"/>
              <a:gd name="connsiteY6" fmla="*/ 3127513 h 3167270"/>
              <a:gd name="connsiteX7" fmla="*/ 3273287 w 6838122"/>
              <a:gd name="connsiteY7" fmla="*/ 3167270 h 3167270"/>
              <a:gd name="connsiteX8" fmla="*/ 3299791 w 6838122"/>
              <a:gd name="connsiteY8" fmla="*/ 808383 h 3167270"/>
              <a:gd name="connsiteX9" fmla="*/ 490330 w 6838122"/>
              <a:gd name="connsiteY9" fmla="*/ 795131 h 3167270"/>
              <a:gd name="connsiteX10" fmla="*/ 490330 w 6838122"/>
              <a:gd name="connsiteY10" fmla="*/ 2504661 h 3167270"/>
              <a:gd name="connsiteX0" fmla="*/ 0 w 6838122"/>
              <a:gd name="connsiteY0" fmla="*/ 2504661 h 3167270"/>
              <a:gd name="connsiteX1" fmla="*/ 13252 w 6838122"/>
              <a:gd name="connsiteY1" fmla="*/ 0 h 3167270"/>
              <a:gd name="connsiteX2" fmla="*/ 6838122 w 6838122"/>
              <a:gd name="connsiteY2" fmla="*/ 0 h 3167270"/>
              <a:gd name="connsiteX3" fmla="*/ 6838122 w 6838122"/>
              <a:gd name="connsiteY3" fmla="*/ 781878 h 3167270"/>
              <a:gd name="connsiteX4" fmla="*/ 3631096 w 6838122"/>
              <a:gd name="connsiteY4" fmla="*/ 808383 h 3167270"/>
              <a:gd name="connsiteX5" fmla="*/ 3617844 w 6838122"/>
              <a:gd name="connsiteY5" fmla="*/ 2438400 h 3167270"/>
              <a:gd name="connsiteX6" fmla="*/ 3273287 w 6838122"/>
              <a:gd name="connsiteY6" fmla="*/ 3167270 h 3167270"/>
              <a:gd name="connsiteX7" fmla="*/ 3299791 w 6838122"/>
              <a:gd name="connsiteY7" fmla="*/ 808383 h 3167270"/>
              <a:gd name="connsiteX8" fmla="*/ 490330 w 6838122"/>
              <a:gd name="connsiteY8" fmla="*/ 795131 h 3167270"/>
              <a:gd name="connsiteX9" fmla="*/ 490330 w 6838122"/>
              <a:gd name="connsiteY9" fmla="*/ 2504661 h 3167270"/>
              <a:gd name="connsiteX0" fmla="*/ 0 w 6838122"/>
              <a:gd name="connsiteY0" fmla="*/ 2504661 h 2504661"/>
              <a:gd name="connsiteX1" fmla="*/ 13252 w 6838122"/>
              <a:gd name="connsiteY1" fmla="*/ 0 h 2504661"/>
              <a:gd name="connsiteX2" fmla="*/ 6838122 w 6838122"/>
              <a:gd name="connsiteY2" fmla="*/ 0 h 2504661"/>
              <a:gd name="connsiteX3" fmla="*/ 6838122 w 6838122"/>
              <a:gd name="connsiteY3" fmla="*/ 781878 h 2504661"/>
              <a:gd name="connsiteX4" fmla="*/ 3631096 w 6838122"/>
              <a:gd name="connsiteY4" fmla="*/ 808383 h 2504661"/>
              <a:gd name="connsiteX5" fmla="*/ 3617844 w 6838122"/>
              <a:gd name="connsiteY5" fmla="*/ 2438400 h 2504661"/>
              <a:gd name="connsiteX6" fmla="*/ 3260035 w 6838122"/>
              <a:gd name="connsiteY6" fmla="*/ 2491409 h 2504661"/>
              <a:gd name="connsiteX7" fmla="*/ 3299791 w 6838122"/>
              <a:gd name="connsiteY7" fmla="*/ 808383 h 2504661"/>
              <a:gd name="connsiteX8" fmla="*/ 490330 w 6838122"/>
              <a:gd name="connsiteY8" fmla="*/ 795131 h 2504661"/>
              <a:gd name="connsiteX9" fmla="*/ 490330 w 6838122"/>
              <a:gd name="connsiteY9" fmla="*/ 2504661 h 2504661"/>
              <a:gd name="connsiteX0" fmla="*/ 0 w 6838122"/>
              <a:gd name="connsiteY0" fmla="*/ 2504661 h 2504661"/>
              <a:gd name="connsiteX1" fmla="*/ 13252 w 6838122"/>
              <a:gd name="connsiteY1" fmla="*/ 0 h 2504661"/>
              <a:gd name="connsiteX2" fmla="*/ 6838122 w 6838122"/>
              <a:gd name="connsiteY2" fmla="*/ 0 h 2504661"/>
              <a:gd name="connsiteX3" fmla="*/ 6838122 w 6838122"/>
              <a:gd name="connsiteY3" fmla="*/ 781878 h 2504661"/>
              <a:gd name="connsiteX4" fmla="*/ 3631096 w 6838122"/>
              <a:gd name="connsiteY4" fmla="*/ 808383 h 2504661"/>
              <a:gd name="connsiteX5" fmla="*/ 3604592 w 6838122"/>
              <a:gd name="connsiteY5" fmla="*/ 2504661 h 2504661"/>
              <a:gd name="connsiteX6" fmla="*/ 3260035 w 6838122"/>
              <a:gd name="connsiteY6" fmla="*/ 2491409 h 2504661"/>
              <a:gd name="connsiteX7" fmla="*/ 3299791 w 6838122"/>
              <a:gd name="connsiteY7" fmla="*/ 808383 h 2504661"/>
              <a:gd name="connsiteX8" fmla="*/ 490330 w 6838122"/>
              <a:gd name="connsiteY8" fmla="*/ 795131 h 2504661"/>
              <a:gd name="connsiteX9" fmla="*/ 490330 w 6838122"/>
              <a:gd name="connsiteY9" fmla="*/ 2504661 h 2504661"/>
              <a:gd name="connsiteX0" fmla="*/ 0 w 6838122"/>
              <a:gd name="connsiteY0" fmla="*/ 2504661 h 2544418"/>
              <a:gd name="connsiteX1" fmla="*/ 13252 w 6838122"/>
              <a:gd name="connsiteY1" fmla="*/ 0 h 2544418"/>
              <a:gd name="connsiteX2" fmla="*/ 6838122 w 6838122"/>
              <a:gd name="connsiteY2" fmla="*/ 0 h 2544418"/>
              <a:gd name="connsiteX3" fmla="*/ 6838122 w 6838122"/>
              <a:gd name="connsiteY3" fmla="*/ 781878 h 2544418"/>
              <a:gd name="connsiteX4" fmla="*/ 3631096 w 6838122"/>
              <a:gd name="connsiteY4" fmla="*/ 808383 h 2544418"/>
              <a:gd name="connsiteX5" fmla="*/ 3604592 w 6838122"/>
              <a:gd name="connsiteY5" fmla="*/ 2504661 h 2544418"/>
              <a:gd name="connsiteX6" fmla="*/ 3286539 w 6838122"/>
              <a:gd name="connsiteY6" fmla="*/ 2544418 h 2544418"/>
              <a:gd name="connsiteX7" fmla="*/ 3299791 w 6838122"/>
              <a:gd name="connsiteY7" fmla="*/ 808383 h 2544418"/>
              <a:gd name="connsiteX8" fmla="*/ 490330 w 6838122"/>
              <a:gd name="connsiteY8" fmla="*/ 795131 h 2544418"/>
              <a:gd name="connsiteX9" fmla="*/ 490330 w 6838122"/>
              <a:gd name="connsiteY9" fmla="*/ 2504661 h 2544418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08383 h 2557670"/>
              <a:gd name="connsiteX8" fmla="*/ 490330 w 6838122"/>
              <a:gd name="connsiteY8" fmla="*/ 795131 h 2557670"/>
              <a:gd name="connsiteX9" fmla="*/ 490330 w 6838122"/>
              <a:gd name="connsiteY9" fmla="*/ 2504661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08383 h 2557670"/>
              <a:gd name="connsiteX8" fmla="*/ 490330 w 6838122"/>
              <a:gd name="connsiteY8" fmla="*/ 795131 h 2557670"/>
              <a:gd name="connsiteX9" fmla="*/ 437321 w 6838122"/>
              <a:gd name="connsiteY9" fmla="*/ 2478156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08383 h 2557670"/>
              <a:gd name="connsiteX8" fmla="*/ 490330 w 6838122"/>
              <a:gd name="connsiteY8" fmla="*/ 795131 h 2557670"/>
              <a:gd name="connsiteX9" fmla="*/ 410816 w 6838122"/>
              <a:gd name="connsiteY9" fmla="*/ 2491408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08383 h 2557670"/>
              <a:gd name="connsiteX8" fmla="*/ 490330 w 6838122"/>
              <a:gd name="connsiteY8" fmla="*/ 795131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08383 h 2557670"/>
              <a:gd name="connsiteX8" fmla="*/ 490330 w 6838122"/>
              <a:gd name="connsiteY8" fmla="*/ 795131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08383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7" fmla="*/ 3299791 w 6838122"/>
              <a:gd name="connsiteY7" fmla="*/ 821636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44418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  <a:gd name="connsiteX6" fmla="*/ 3286539 w 6838122"/>
              <a:gd name="connsiteY6" fmla="*/ 2504662 h 2557670"/>
              <a:gd name="connsiteX0" fmla="*/ 0 w 6838122"/>
              <a:gd name="connsiteY0" fmla="*/ 2504661 h 2557670"/>
              <a:gd name="connsiteX1" fmla="*/ 13252 w 6838122"/>
              <a:gd name="connsiteY1" fmla="*/ 0 h 2557670"/>
              <a:gd name="connsiteX2" fmla="*/ 6838122 w 6838122"/>
              <a:gd name="connsiteY2" fmla="*/ 0 h 2557670"/>
              <a:gd name="connsiteX3" fmla="*/ 6838122 w 6838122"/>
              <a:gd name="connsiteY3" fmla="*/ 781878 h 2557670"/>
              <a:gd name="connsiteX4" fmla="*/ 3631096 w 6838122"/>
              <a:gd name="connsiteY4" fmla="*/ 808383 h 2557670"/>
              <a:gd name="connsiteX5" fmla="*/ 3604592 w 6838122"/>
              <a:gd name="connsiteY5" fmla="*/ 2557670 h 2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8122" h="2557670">
                <a:moveTo>
                  <a:pt x="0" y="2504661"/>
                </a:moveTo>
                <a:cubicBezTo>
                  <a:pt x="4417" y="1669774"/>
                  <a:pt x="8835" y="834887"/>
                  <a:pt x="13252" y="0"/>
                </a:cubicBezTo>
                <a:lnTo>
                  <a:pt x="6838122" y="0"/>
                </a:lnTo>
                <a:lnTo>
                  <a:pt x="6838122" y="781878"/>
                </a:lnTo>
                <a:lnTo>
                  <a:pt x="3631096" y="808383"/>
                </a:lnTo>
                <a:lnTo>
                  <a:pt x="3604592" y="2557670"/>
                </a:lnTo>
              </a:path>
            </a:pathLst>
          </a:custGeom>
          <a:noFill/>
          <a:ln w="1905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  <p:bldP spid="7" grpId="2" animBg="1"/>
      <p:bldP spid="6" grpId="0" animBg="1"/>
      <p:bldP spid="6" grpId="1" animBg="1"/>
      <p:bldP spid="6" grpId="2" animBg="1"/>
      <p:bldP spid="10" grpId="0" animBg="1"/>
      <p:bldP spid="11" grpId="0" animBg="1"/>
      <p:bldP spid="12" grpId="0" animBg="1"/>
      <p:bldP spid="5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810172"/>
            <a:ext cx="9144000" cy="5124450"/>
            <a:chOff x="0" y="720"/>
            <a:chExt cx="5760" cy="3228"/>
          </a:xfrm>
        </p:grpSpPr>
        <p:pic>
          <p:nvPicPr>
            <p:cNvPr id="3" name="Picture 3" descr="temper sa w rp pump on 2_28_0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5760" cy="3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696" y="3679"/>
              <a:ext cx="521" cy="1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b="0">
                  <a:latin typeface="Arial" charset="0"/>
                </a:rPr>
                <a:t>Midnight</a:t>
              </a: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0" y="5612524"/>
            <a:ext cx="9144000" cy="394138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599" y="1005060"/>
            <a:ext cx="23803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Space T (MRT)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599" y="1556603"/>
            <a:ext cx="14949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SA DBT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629" y="2325861"/>
            <a:ext cx="14369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OA DBT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7141" y="3646660"/>
            <a:ext cx="309154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Panel Pump (P2) 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600" y="4256260"/>
            <a:ext cx="17562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EW on/off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744" y="159657"/>
            <a:ext cx="587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Free cooling performance data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562350" y="1727200"/>
            <a:ext cx="22679" cy="635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335314" y="1843314"/>
            <a:ext cx="0" cy="268514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0" y="5507585"/>
            <a:ext cx="9144000" cy="6546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0"/>
            <a:ext cx="6705600" cy="1447800"/>
          </a:xfrm>
        </p:spPr>
        <p:txBody>
          <a:bodyPr/>
          <a:lstStyle/>
          <a:p>
            <a:r>
              <a:rPr lang="en-US"/>
              <a:t>WIIFMe: #13, Applicable in many buildings, but not all </a:t>
            </a:r>
          </a:p>
        </p:txBody>
      </p:sp>
      <p:pic>
        <p:nvPicPr>
          <p:cNvPr id="31751" name="Picture 7" descr="Agricultural Are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057400"/>
            <a:ext cx="5764212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Salvage Warehou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58674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Bryce Jordan 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7924800" cy="37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Eisenhower Auditor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1450"/>
            <a:ext cx="601980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McCoy Natatori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6781800" cy="50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2667000" y="1676400"/>
            <a:ext cx="5791200" cy="411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Excellent for: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commercial,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institutional,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educational,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medical.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6248400" cy="1752600"/>
          </a:xfrm>
        </p:spPr>
        <p:txBody>
          <a:bodyPr/>
          <a:lstStyle/>
          <a:p>
            <a:r>
              <a:rPr lang="en-US"/>
              <a:t>WIIFMe: #14, Applicable in virtually all climates </a:t>
            </a:r>
          </a:p>
        </p:txBody>
      </p:sp>
      <p:pic>
        <p:nvPicPr>
          <p:cNvPr id="32775" name="Picture 7" descr="new-orleans-lami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635125"/>
            <a:ext cx="7766050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WordArt 11"/>
          <p:cNvSpPr>
            <a:spLocks noChangeArrowheads="1" noChangeShapeType="1" noTextEdit="1"/>
          </p:cNvSpPr>
          <p:nvPr/>
        </p:nvSpPr>
        <p:spPr bwMode="auto">
          <a:xfrm>
            <a:off x="1401763" y="427038"/>
            <a:ext cx="6323012" cy="59610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Sooo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..........  If it is so </a:t>
            </a:r>
          </a:p>
          <a:p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great, 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When will the </a:t>
            </a:r>
          </a:p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LIGHTNING STRIKE?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 animBg="1"/>
      <p:bldP spid="13620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495800" y="3962400"/>
            <a:ext cx="464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0">
                <a:solidFill>
                  <a:schemeClr val="tx2"/>
                </a:solidFill>
              </a:rPr>
              <a:t>Perceived Con #1,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5" name="Picture 7" descr="Panel_Gradient_300dp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494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" name="Picture 9" descr="Panel_cond_2_300dp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495800" cy="3357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105400" y="4953000"/>
            <a:ext cx="365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0">
                <a:solidFill>
                  <a:schemeClr val="tx2"/>
                </a:solidFill>
              </a:rPr>
              <a:t>Condensation</a:t>
            </a:r>
          </a:p>
        </p:txBody>
      </p:sp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2457450" y="673100"/>
            <a:ext cx="4176713" cy="4873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Need never 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occur!  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0" y="187325"/>
            <a:ext cx="8636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</a:rPr>
              <a:t>Condensation test, </a:t>
            </a:r>
            <a:br>
              <a:rPr lang="en-US" sz="4000">
                <a:solidFill>
                  <a:schemeClr val="tx2"/>
                </a:solidFill>
              </a:rPr>
            </a:br>
            <a:r>
              <a:rPr lang="en-US" sz="4000">
                <a:solidFill>
                  <a:schemeClr val="tx2"/>
                </a:solidFill>
              </a:rPr>
              <a:t>Open all doors and windows</a:t>
            </a:r>
          </a:p>
        </p:txBody>
      </p:sp>
      <p:pic>
        <p:nvPicPr>
          <p:cNvPr id="203786" name="Picture 10" descr="Studio wall with open windo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0"/>
            <a:ext cx="846772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igure 2 window test a 8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igure 3 window test b 8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0"/>
            <a:ext cx="87026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9" name="Picture 13" descr="MVC-007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61" name="Picture 13" descr="Ceiling 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7075" y="1606550"/>
            <a:ext cx="5345113" cy="53022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60675" y="230188"/>
            <a:ext cx="5976938" cy="866775"/>
          </a:xfrm>
        </p:spPr>
        <p:txBody>
          <a:bodyPr/>
          <a:lstStyle/>
          <a:p>
            <a:r>
              <a:rPr lang="en-US"/>
              <a:t>Ceiling Radiant Panel</a:t>
            </a:r>
          </a:p>
        </p:txBody>
      </p:sp>
      <p:pic>
        <p:nvPicPr>
          <p:cNvPr id="130056" name="Picture 8" descr="Finished Ceiling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5163" y="1476375"/>
            <a:ext cx="5449887" cy="544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4" name="Text Box 14"/>
          <p:cNvSpPr txBox="1">
            <a:spLocks noChangeArrowheads="1"/>
          </p:cNvSpPr>
          <p:nvPr/>
        </p:nvSpPr>
        <p:spPr bwMode="auto">
          <a:xfrm>
            <a:off x="609600" y="3919538"/>
            <a:ext cx="8129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</a:rPr>
              <a:t>Back up condensate control</a:t>
            </a:r>
          </a:p>
        </p:txBody>
      </p:sp>
      <p:sp>
        <p:nvSpPr>
          <p:cNvPr id="204811" name="Rectangle 11"/>
          <p:cNvSpPr>
            <a:spLocks noChangeArrowheads="1"/>
          </p:cNvSpPr>
          <p:nvPr/>
        </p:nvSpPr>
        <p:spPr bwMode="auto">
          <a:xfrm>
            <a:off x="0" y="226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10" name="Object 10"/>
          <p:cNvGraphicFramePr>
            <a:graphicFrameLocks noChangeAspect="1"/>
          </p:cNvGraphicFramePr>
          <p:nvPr/>
        </p:nvGraphicFramePr>
        <p:xfrm>
          <a:off x="4413250" y="0"/>
          <a:ext cx="3636963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3" name="Bitmap Image" r:id="rId4" imgW="2647619" imgH="2333333" progId="PBrush">
                  <p:embed/>
                </p:oleObj>
              </mc:Choice>
              <mc:Fallback>
                <p:oleObj name="Bitmap Image" r:id="rId4" imgW="2647619" imgH="2333333" progId="PBrush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0" y="0"/>
                        <a:ext cx="3636963" cy="320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13" name="Rectangle 13"/>
          <p:cNvSpPr>
            <a:spLocks noChangeArrowheads="1"/>
          </p:cNvSpPr>
          <p:nvPr/>
        </p:nvSpPr>
        <p:spPr bwMode="auto">
          <a:xfrm>
            <a:off x="0" y="2452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12" name="Object 12"/>
          <p:cNvGraphicFramePr>
            <a:graphicFrameLocks noChangeAspect="1"/>
          </p:cNvGraphicFramePr>
          <p:nvPr/>
        </p:nvGraphicFramePr>
        <p:xfrm>
          <a:off x="0" y="2452688"/>
          <a:ext cx="9144000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4" name="Bitmap Image" r:id="rId6" imgW="4439270" imgH="1952898" progId="PBrush">
                  <p:embed/>
                </p:oleObj>
              </mc:Choice>
              <mc:Fallback>
                <p:oleObj name="Bitmap Image" r:id="rId6" imgW="4439270" imgH="1952898" progId="PBrush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52688"/>
                        <a:ext cx="9144000" cy="4022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609600" y="3919538"/>
            <a:ext cx="8129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</a:rPr>
              <a:t>Back up condensate control</a:t>
            </a: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0" y="226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0" y="2452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7879" name="Picture 7" descr="condensatesenso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0"/>
            <a:ext cx="8775700" cy="658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7880" name="Picture 8" descr="c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5105400"/>
            <a:ext cx="4572000" cy="1447800"/>
          </a:xfrm>
        </p:spPr>
        <p:txBody>
          <a:bodyPr/>
          <a:lstStyle/>
          <a:p>
            <a:r>
              <a:rPr lang="en-US"/>
              <a:t>Perceived Con #2, </a:t>
            </a:r>
            <a:br>
              <a:rPr lang="en-US"/>
            </a:br>
            <a:r>
              <a:rPr lang="en-US"/>
              <a:t>Capacity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685800" y="0"/>
            <a:ext cx="8458200" cy="4789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*  300 ft</a:t>
            </a:r>
            <a:r>
              <a:rPr lang="en-US" baseline="30000"/>
              <a:t>2</a:t>
            </a:r>
            <a:r>
              <a:rPr lang="en-US"/>
              <a:t>/ton rule of thumb = 40 Btu/hr-ft</a:t>
            </a:r>
            <a:r>
              <a:rPr lang="en-US" baseline="30000"/>
              <a:t>2</a:t>
            </a:r>
            <a:r>
              <a:rPr lang="en-US"/>
              <a:t/>
            </a:r>
            <a:br>
              <a:rPr lang="en-US"/>
            </a:br>
            <a:r>
              <a:rPr lang="en-US"/>
              <a:t>*  Radiant panel can remove about 35 Btu/hr-ft</a:t>
            </a:r>
            <a:r>
              <a:rPr lang="en-US" baseline="30000"/>
              <a:t>2</a:t>
            </a:r>
            <a:r>
              <a:rPr lang="en-US"/>
              <a:t>, </a:t>
            </a:r>
            <a:r>
              <a:rPr lang="en-US" i="1">
                <a:solidFill>
                  <a:srgbClr val="33CCFF"/>
                </a:solidFill>
              </a:rPr>
              <a:t>sen</a:t>
            </a:r>
            <a:br>
              <a:rPr lang="en-US" i="1">
                <a:solidFill>
                  <a:srgbClr val="33CCFF"/>
                </a:solidFill>
              </a:rPr>
            </a:br>
            <a:r>
              <a:rPr lang="en-US"/>
              <a:t>*  Many conclude must cover the ceiling and part</a:t>
            </a:r>
            <a:br>
              <a:rPr lang="en-US"/>
            </a:br>
            <a:r>
              <a:rPr lang="en-US"/>
              <a:t>    of the walls to provide the capacity.</a:t>
            </a:r>
            <a:br>
              <a:rPr lang="en-US"/>
            </a:br>
            <a:r>
              <a:rPr lang="en-US"/>
              <a:t>*  But VAV can only provide up to 20 Btu/hr-ft</a:t>
            </a:r>
            <a:r>
              <a:rPr lang="en-US" baseline="30000"/>
              <a:t>2</a:t>
            </a:r>
            <a:r>
              <a:rPr lang="en-US"/>
              <a:t>, </a:t>
            </a:r>
            <a:r>
              <a:rPr lang="en-US" i="1">
                <a:solidFill>
                  <a:srgbClr val="33CCFF"/>
                </a:solidFill>
              </a:rPr>
              <a:t>sen</a:t>
            </a:r>
            <a:r>
              <a:rPr lang="en-US" baseline="30000"/>
              <a:t/>
            </a:r>
            <a:br>
              <a:rPr lang="en-US" baseline="30000"/>
            </a:br>
            <a:r>
              <a:rPr lang="en-US"/>
              <a:t>*  DOAS provides up to 6.5 Btu/hr-ft</a:t>
            </a:r>
            <a:r>
              <a:rPr lang="en-US" baseline="30000"/>
              <a:t>2</a:t>
            </a:r>
            <a:r>
              <a:rPr lang="en-US"/>
              <a:t>, </a:t>
            </a:r>
            <a:r>
              <a:rPr lang="en-US" i="1">
                <a:solidFill>
                  <a:srgbClr val="33CCFF"/>
                </a:solidFill>
              </a:rPr>
              <a:t>sen</a:t>
            </a:r>
            <a:r>
              <a:rPr lang="en-US"/>
              <a:t/>
            </a:r>
            <a:br>
              <a:rPr lang="en-US"/>
            </a:br>
            <a:r>
              <a:rPr lang="en-US"/>
              <a:t>*  Panel capacity req’d, 20-6.5=13.5 Btu/hr-ft</a:t>
            </a:r>
            <a:r>
              <a:rPr lang="en-US" baseline="30000"/>
              <a:t>2</a:t>
            </a:r>
            <a:r>
              <a:rPr lang="en-US"/>
              <a:t>, </a:t>
            </a:r>
            <a:r>
              <a:rPr lang="en-US" i="1">
                <a:solidFill>
                  <a:srgbClr val="33CCFF"/>
                </a:solidFill>
              </a:rPr>
              <a:t>sen</a:t>
            </a:r>
            <a:r>
              <a:rPr lang="en-US"/>
              <a:t/>
            </a:r>
            <a:br>
              <a:rPr lang="en-US"/>
            </a:br>
            <a:r>
              <a:rPr lang="en-US"/>
              <a:t>*  </a:t>
            </a:r>
            <a:r>
              <a:rPr lang="en-US" i="1" u="sng">
                <a:solidFill>
                  <a:schemeClr val="tx2"/>
                </a:solidFill>
              </a:rPr>
              <a:t>TRUTH:</a:t>
            </a:r>
            <a:r>
              <a:rPr lang="en-US">
                <a:solidFill>
                  <a:schemeClr val="tx2"/>
                </a:solidFill>
              </a:rPr>
              <a:t>  no capacity problem, and only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     need about 50% of the ceiling for spaces typical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     of office density.  High density spaces will need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     less than 50%.</a:t>
            </a:r>
            <a:r>
              <a:rPr lang="en-US" baseline="30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4419600"/>
            <a:ext cx="4343400" cy="1752600"/>
          </a:xfrm>
        </p:spPr>
        <p:txBody>
          <a:bodyPr/>
          <a:lstStyle/>
          <a:p>
            <a:r>
              <a:rPr lang="en-US"/>
              <a:t>Perceived Con #3, High 1</a:t>
            </a:r>
            <a:r>
              <a:rPr lang="en-US" baseline="30000"/>
              <a:t>st</a:t>
            </a:r>
            <a:r>
              <a:rPr lang="en-US"/>
              <a:t> Cost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267200" y="2819400"/>
            <a:ext cx="487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Case Study summary follows: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2" name="Rectangle 5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/>
              <a:t>6 story 186,000 ft</a:t>
            </a:r>
            <a:r>
              <a:rPr lang="en-US" baseline="30000"/>
              <a:t>2</a:t>
            </a:r>
            <a:r>
              <a:rPr lang="en-US"/>
              <a:t> Office Building</a:t>
            </a:r>
          </a:p>
        </p:txBody>
      </p:sp>
      <p:sp>
        <p:nvSpPr>
          <p:cNvPr id="112693" name="Rectangle 5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Analysis uses VAV as a reference!</a:t>
            </a:r>
          </a:p>
          <a:p>
            <a:pPr>
              <a:lnSpc>
                <a:spcPct val="90000"/>
              </a:lnSpc>
            </a:pPr>
            <a:r>
              <a:rPr lang="en-US"/>
              <a:t>Chiller and pumps 1</a:t>
            </a:r>
            <a:r>
              <a:rPr lang="en-US" baseline="30000"/>
              <a:t>st</a:t>
            </a:r>
            <a:r>
              <a:rPr lang="en-US"/>
              <a:t> cost reduced by 40%</a:t>
            </a:r>
          </a:p>
          <a:p>
            <a:pPr>
              <a:lnSpc>
                <a:spcPct val="90000"/>
              </a:lnSpc>
            </a:pPr>
            <a:r>
              <a:rPr lang="en-US"/>
              <a:t>Ductwork cost reduced by 75%</a:t>
            </a:r>
          </a:p>
          <a:p>
            <a:pPr>
              <a:lnSpc>
                <a:spcPct val="90000"/>
              </a:lnSpc>
            </a:pPr>
            <a:r>
              <a:rPr lang="en-US"/>
              <a:t>AHU’s reduced by 80%</a:t>
            </a:r>
          </a:p>
          <a:p>
            <a:pPr>
              <a:lnSpc>
                <a:spcPct val="90000"/>
              </a:lnSpc>
            </a:pPr>
            <a:r>
              <a:rPr lang="en-US"/>
              <a:t>Building Electrical service reduced</a:t>
            </a:r>
          </a:p>
          <a:p>
            <a:pPr>
              <a:lnSpc>
                <a:spcPct val="90000"/>
              </a:lnSpc>
            </a:pPr>
            <a:r>
              <a:rPr lang="en-US"/>
              <a:t>Building height per floor reduced</a:t>
            </a:r>
          </a:p>
          <a:p>
            <a:pPr>
              <a:lnSpc>
                <a:spcPct val="90000"/>
              </a:lnSpc>
            </a:pPr>
            <a:r>
              <a:rPr lang="en-US"/>
              <a:t>Lost rentable space devoted to mech. rooms and shafts recovered.</a:t>
            </a:r>
          </a:p>
          <a:p>
            <a:pPr>
              <a:lnSpc>
                <a:spcPct val="90000"/>
              </a:lnSpc>
            </a:pPr>
            <a:r>
              <a:rPr lang="en-US"/>
              <a:t>Savings:  $1,405,000</a:t>
            </a:r>
          </a:p>
          <a:p>
            <a:pPr>
              <a:lnSpc>
                <a:spcPct val="90000"/>
              </a:lnSpc>
            </a:pPr>
            <a:r>
              <a:rPr lang="en-US"/>
              <a:t>Radiant panel add:  $1,030,000</a:t>
            </a:r>
          </a:p>
          <a:p>
            <a:pPr>
              <a:lnSpc>
                <a:spcPct val="90000"/>
              </a:lnSpc>
            </a:pPr>
            <a:r>
              <a:rPr lang="en-US" b="1" i="1">
                <a:solidFill>
                  <a:schemeClr val="tx2"/>
                </a:solidFill>
              </a:rPr>
              <a:t>Net savings:  $375,000 or $2/ft</a:t>
            </a:r>
            <a:r>
              <a:rPr lang="en-US" b="1" i="1" baseline="30000">
                <a:solidFill>
                  <a:schemeClr val="tx2"/>
                </a:solidFill>
              </a:rPr>
              <a:t>2</a:t>
            </a:r>
            <a:endParaRPr lang="en-US" b="1" i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b="1" i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z="3900"/>
              <a:t>For more information, see DOAS web page: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6050" y="1123950"/>
            <a:ext cx="6229350" cy="5734050"/>
          </a:xfrm>
        </p:spPr>
        <p:txBody>
          <a:bodyPr/>
          <a:lstStyle/>
          <a:p>
            <a:r>
              <a:rPr lang="en-US" sz="2800"/>
              <a:t>System related</a:t>
            </a:r>
          </a:p>
          <a:p>
            <a:pPr lvl="1"/>
            <a:r>
              <a:rPr lang="en-US" sz="2400"/>
              <a:t>Chilled Ceilings in Parallel with Dedicated Outdoor Air Systems: Addressing the Concerns of Condensation, Capacity, and Cost</a:t>
            </a:r>
            <a:br>
              <a:rPr lang="en-US" sz="2400"/>
            </a:br>
            <a:r>
              <a:rPr lang="en-US" sz="1300" b="1">
                <a:hlinkClick r:id="rId2"/>
              </a:rPr>
              <a:t>http://doas-radiant.psu.edu/DOAS_RADIANT_HONOLULU_TP4573.pdf</a:t>
            </a:r>
            <a:endParaRPr lang="en-US" sz="1300" b="1"/>
          </a:p>
          <a:p>
            <a:r>
              <a:rPr lang="en-US" sz="2800"/>
              <a:t>Thermal Comfort</a:t>
            </a:r>
          </a:p>
          <a:p>
            <a:pPr lvl="1"/>
            <a:r>
              <a:rPr lang="en-US" sz="2400"/>
              <a:t>Comfort With DOAS Radiant Cooling System   </a:t>
            </a:r>
            <a:r>
              <a:rPr lang="en-US" sz="1300">
                <a:hlinkClick r:id="rId3"/>
              </a:rPr>
              <a:t>http://doas-radiant.psu.edu/IAQ_comfort_04.pdf</a:t>
            </a:r>
            <a:endParaRPr lang="en-US" sz="1300"/>
          </a:p>
          <a:p>
            <a:r>
              <a:rPr lang="en-US" sz="2800"/>
              <a:t>Condensate control</a:t>
            </a:r>
          </a:p>
          <a:p>
            <a:pPr lvl="1"/>
            <a:r>
              <a:rPr lang="en-US" sz="2400"/>
              <a:t>Chilled Ceiling Condensation Control</a:t>
            </a:r>
            <a:br>
              <a:rPr lang="en-US" sz="2400"/>
            </a:br>
            <a:r>
              <a:rPr lang="en-US" sz="1600">
                <a:hlinkClick r:id="rId4"/>
              </a:rPr>
              <a:t>http://doas-radiant.psu.edu/cond_control_fall_03.pdf</a:t>
            </a:r>
            <a:endParaRPr lang="en-US" sz="1600"/>
          </a:p>
          <a:p>
            <a:pPr lvl="1"/>
            <a:r>
              <a:rPr lang="en-US" sz="2400"/>
              <a:t>Backup Condensation Control Via Portal Sensors   </a:t>
            </a:r>
            <a:r>
              <a:rPr lang="en-US" sz="1200">
                <a:hlinkClick r:id="rId5"/>
              </a:rPr>
              <a:t>http://doas-radiant.psu.edu/IAQ_winter_05.pdf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71500"/>
          </a:xfrm>
        </p:spPr>
        <p:txBody>
          <a:bodyPr/>
          <a:lstStyle/>
          <a:p>
            <a:r>
              <a:rPr lang="en-US" sz="3900"/>
              <a:t>For more information, see DOAS web page: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6100" y="1390650"/>
            <a:ext cx="5810250" cy="5467350"/>
          </a:xfrm>
        </p:spPr>
        <p:txBody>
          <a:bodyPr/>
          <a:lstStyle/>
          <a:p>
            <a:r>
              <a:rPr lang="en-US"/>
              <a:t>Fundamentals</a:t>
            </a:r>
          </a:p>
          <a:p>
            <a:pPr lvl="1"/>
            <a:r>
              <a:rPr lang="en-US" b="1"/>
              <a:t>Ceiling Radiant Cooling Panels  Employing Heat-Conducting Rails: Deriving the Governing Heat Transfer Equations</a:t>
            </a:r>
            <a:br>
              <a:rPr lang="en-US" b="1"/>
            </a:br>
            <a:r>
              <a:rPr lang="en-US" sz="1200" b="1">
                <a:hlinkClick r:id="rId2"/>
              </a:rPr>
              <a:t>http://doas-radiant.psu.edu/Xia_Mumma_CRCP_HCR_06.pdf</a:t>
            </a:r>
            <a:endParaRPr lang="en-US" sz="1200"/>
          </a:p>
          <a:p>
            <a:r>
              <a:rPr lang="en-US"/>
              <a:t>Design steps</a:t>
            </a:r>
          </a:p>
          <a:p>
            <a:pPr lvl="1"/>
            <a:r>
              <a:rPr lang="en-US"/>
              <a:t>Designing a Dedicated Outdoor Air System with Ceiling Radiant Cooling Panels</a:t>
            </a:r>
            <a:br>
              <a:rPr lang="en-US"/>
            </a:br>
            <a:r>
              <a:rPr lang="en-US" sz="1200">
                <a:hlinkClick r:id="rId3"/>
              </a:rPr>
              <a:t>http://doas-radiant.psu.edu/Design_DOAS_CRCP_fall_06_Journal.pdf</a:t>
            </a:r>
            <a:endParaRPr lang="en-US" sz="1200"/>
          </a:p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71500"/>
          </a:xfrm>
        </p:spPr>
        <p:txBody>
          <a:bodyPr/>
          <a:lstStyle/>
          <a:p>
            <a:r>
              <a:rPr lang="en-US" sz="3900"/>
              <a:t>For more information, see DOAS web page: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6100" y="1390650"/>
            <a:ext cx="5810250" cy="4705350"/>
          </a:xfrm>
        </p:spPr>
        <p:txBody>
          <a:bodyPr/>
          <a:lstStyle/>
          <a:p>
            <a:r>
              <a:rPr lang="en-US"/>
              <a:t>Controls</a:t>
            </a:r>
          </a:p>
          <a:p>
            <a:pPr lvl="1"/>
            <a:r>
              <a:rPr lang="en-US" b="1"/>
              <a:t>Direct Digital Temperature, Humidity, and Condensate Control for a Dedicated Outdoor Air-Ceiling Radiant Cooling Panel System</a:t>
            </a:r>
            <a:r>
              <a:rPr lang="en-US"/>
              <a:t> </a:t>
            </a:r>
          </a:p>
          <a:p>
            <a:pPr lvl="1">
              <a:buFontTx/>
              <a:buNone/>
            </a:pPr>
            <a:r>
              <a:rPr lang="en-US" sz="1200"/>
              <a:t>	</a:t>
            </a:r>
            <a:r>
              <a:rPr lang="en-US" sz="1200">
                <a:hlinkClick r:id="rId2"/>
              </a:rPr>
              <a:t>http://doas-radiant.psu.edu/OR-05-3-3.pdf</a:t>
            </a:r>
            <a:endParaRPr lang="en-US" sz="1200"/>
          </a:p>
          <a:p>
            <a:r>
              <a:rPr lang="en-US"/>
              <a:t>Terror resistance</a:t>
            </a:r>
          </a:p>
          <a:p>
            <a:pPr lvl="1"/>
            <a:r>
              <a:rPr lang="en-US"/>
              <a:t>DOAS and homeland security</a:t>
            </a:r>
            <a:br>
              <a:rPr lang="en-US"/>
            </a:br>
            <a:r>
              <a:rPr lang="en-US" sz="1200">
                <a:hlinkClick r:id="rId3"/>
              </a:rPr>
              <a:t>http://doas-radiant.psu.edu/ES_Jan_2007_DOAS_HS.pdf</a:t>
            </a:r>
            <a:endParaRPr lang="en-US" sz="1200"/>
          </a:p>
          <a:p>
            <a:pPr lvl="1"/>
            <a:endParaRPr lang="en-US" sz="1200"/>
          </a:p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90888" y="230188"/>
            <a:ext cx="4391025" cy="34925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9725" y="711200"/>
            <a:ext cx="6264275" cy="568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Chilled surface Technology Introduced.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 few </a:t>
            </a:r>
            <a:r>
              <a:rPr lang="en-US" sz="2800" dirty="0" err="1"/>
              <a:t>WIIFMe</a:t>
            </a:r>
            <a:r>
              <a:rPr lang="en-US" sz="2800" dirty="0"/>
              <a:t> Items Discussed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 Perceived Cons dismissed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Chilled surface/DOAS Mech. Systems generate many LEED rating points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Natural environment and resources preserved; plus human health, </a:t>
            </a:r>
            <a:r>
              <a:rPr lang="en-US" sz="2800" b="1" i="1" dirty="0">
                <a:solidFill>
                  <a:srgbClr val="FF0000"/>
                </a:solidFill>
              </a:rPr>
              <a:t>Safety </a:t>
            </a:r>
            <a:r>
              <a:rPr lang="en-US" sz="2800" dirty="0"/>
              <a:t>&amp;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productivity enhanced with </a:t>
            </a:r>
            <a:br>
              <a:rPr lang="en-US" sz="2800" dirty="0"/>
            </a:br>
            <a:r>
              <a:rPr lang="en-US" sz="2800" dirty="0"/>
              <a:t>Chilled Surface/DOAS !!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Helps assure a future for Our Children and Grand Children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 invite you to join with all of us who are implementing these exciting </a:t>
            </a:r>
            <a:r>
              <a:rPr lang="en-US" sz="2800" b="1" i="1" u="sng" dirty="0">
                <a:solidFill>
                  <a:srgbClr val="669900"/>
                </a:solidFill>
              </a:rPr>
              <a:t>green</a:t>
            </a:r>
            <a:r>
              <a:rPr lang="en-US" sz="2800" dirty="0"/>
              <a:t> technologies for the future! 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8309113" cy="68579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en-US" sz="3600" kern="10" dirty="0">
                <a:solidFill>
                  <a:schemeClr val="tx2"/>
                </a:solidFill>
                <a:latin typeface="Arial Black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en-US"/>
              <a:t>Radiant Heating</a:t>
            </a:r>
          </a:p>
        </p:txBody>
      </p:sp>
      <p:pic>
        <p:nvPicPr>
          <p:cNvPr id="9220" name="Picture 4" descr="radiant he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828800"/>
            <a:ext cx="5791200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7772400" cy="1143000"/>
          </a:xfrm>
        </p:spPr>
        <p:txBody>
          <a:bodyPr/>
          <a:lstStyle/>
          <a:p>
            <a:r>
              <a:rPr lang="en-US"/>
              <a:t>Radiant Cooling</a:t>
            </a:r>
          </a:p>
        </p:txBody>
      </p:sp>
      <p:pic>
        <p:nvPicPr>
          <p:cNvPr id="10244" name="Picture 4" descr="Meeting Room 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143000"/>
            <a:ext cx="5562600" cy="553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495800" y="2209800"/>
            <a:ext cx="914400" cy="236220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8043863" y="2133600"/>
            <a:ext cx="187325" cy="2386013"/>
          </a:xfrm>
          <a:custGeom>
            <a:avLst/>
            <a:gdLst>
              <a:gd name="T0" fmla="*/ 0 w 118"/>
              <a:gd name="T1" fmla="*/ 0 h 1503"/>
              <a:gd name="T2" fmla="*/ 96 w 118"/>
              <a:gd name="T3" fmla="*/ 432 h 1503"/>
              <a:gd name="T4" fmla="*/ 103 w 118"/>
              <a:gd name="T5" fmla="*/ 1074 h 1503"/>
              <a:gd name="T6" fmla="*/ 8 w 118"/>
              <a:gd name="T7" fmla="*/ 1503 h 1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8" h="1503">
                <a:moveTo>
                  <a:pt x="0" y="0"/>
                </a:moveTo>
                <a:cubicBezTo>
                  <a:pt x="40" y="108"/>
                  <a:pt x="79" y="253"/>
                  <a:pt x="96" y="432"/>
                </a:cubicBezTo>
                <a:cubicBezTo>
                  <a:pt x="113" y="611"/>
                  <a:pt x="118" y="896"/>
                  <a:pt x="103" y="1074"/>
                </a:cubicBezTo>
                <a:cubicBezTo>
                  <a:pt x="88" y="1252"/>
                  <a:pt x="28" y="1414"/>
                  <a:pt x="8" y="1503"/>
                </a:cubicBezTo>
              </a:path>
            </a:pathLst>
          </a:custGeom>
          <a:noFill/>
          <a:ln w="254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6107113" y="4192588"/>
            <a:ext cx="1931987" cy="1293812"/>
          </a:xfrm>
          <a:custGeom>
            <a:avLst/>
            <a:gdLst>
              <a:gd name="T0" fmla="*/ 1217 w 1217"/>
              <a:gd name="T1" fmla="*/ 185 h 815"/>
              <a:gd name="T2" fmla="*/ 1049 w 1217"/>
              <a:gd name="T3" fmla="*/ 527 h 815"/>
              <a:gd name="T4" fmla="*/ 685 w 1217"/>
              <a:gd name="T5" fmla="*/ 793 h 815"/>
              <a:gd name="T6" fmla="*/ 209 w 1217"/>
              <a:gd name="T7" fmla="*/ 657 h 815"/>
              <a:gd name="T8" fmla="*/ 46 w 1217"/>
              <a:gd name="T9" fmla="*/ 331 h 815"/>
              <a:gd name="T10" fmla="*/ 0 w 1217"/>
              <a:gd name="T11" fmla="*/ 0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17" h="815">
                <a:moveTo>
                  <a:pt x="1217" y="185"/>
                </a:moveTo>
                <a:cubicBezTo>
                  <a:pt x="1191" y="242"/>
                  <a:pt x="1138" y="426"/>
                  <a:pt x="1049" y="527"/>
                </a:cubicBezTo>
                <a:cubicBezTo>
                  <a:pt x="960" y="628"/>
                  <a:pt x="825" y="771"/>
                  <a:pt x="685" y="793"/>
                </a:cubicBezTo>
                <a:cubicBezTo>
                  <a:pt x="545" y="815"/>
                  <a:pt x="315" y="734"/>
                  <a:pt x="209" y="657"/>
                </a:cubicBezTo>
                <a:cubicBezTo>
                  <a:pt x="103" y="580"/>
                  <a:pt x="81" y="440"/>
                  <a:pt x="46" y="331"/>
                </a:cubicBezTo>
                <a:cubicBezTo>
                  <a:pt x="11" y="222"/>
                  <a:pt x="10" y="69"/>
                  <a:pt x="0" y="0"/>
                </a:cubicBezTo>
              </a:path>
            </a:pathLst>
          </a:custGeom>
          <a:noFill/>
          <a:ln w="2540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6107113" y="2492375"/>
            <a:ext cx="401637" cy="1768475"/>
          </a:xfrm>
          <a:custGeom>
            <a:avLst/>
            <a:gdLst>
              <a:gd name="T0" fmla="*/ 0 w 253"/>
              <a:gd name="T1" fmla="*/ 1114 h 1114"/>
              <a:gd name="T2" fmla="*/ 87 w 253"/>
              <a:gd name="T3" fmla="*/ 560 h 1114"/>
              <a:gd name="T4" fmla="*/ 253 w 253"/>
              <a:gd name="T5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3" h="1114">
                <a:moveTo>
                  <a:pt x="0" y="1114"/>
                </a:moveTo>
                <a:cubicBezTo>
                  <a:pt x="14" y="1022"/>
                  <a:pt x="45" y="746"/>
                  <a:pt x="87" y="560"/>
                </a:cubicBezTo>
                <a:cubicBezTo>
                  <a:pt x="129" y="374"/>
                  <a:pt x="219" y="117"/>
                  <a:pt x="253" y="0"/>
                </a:cubicBezTo>
              </a:path>
            </a:pathLst>
          </a:custGeom>
          <a:noFill/>
          <a:ln w="254000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581400" y="3352800"/>
            <a:ext cx="228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Radiation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20 Btu/hr-ft</a:t>
            </a:r>
            <a:r>
              <a:rPr lang="en-US" baseline="30000">
                <a:solidFill>
                  <a:srgbClr val="0000FF"/>
                </a:solidFill>
              </a:rPr>
              <a:t>2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867400" y="3429000"/>
            <a:ext cx="2133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Convection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14 Btu/hr-ft</a:t>
            </a:r>
            <a:r>
              <a:rPr lang="en-US" baseline="30000">
                <a:solidFill>
                  <a:srgbClr val="0000FF"/>
                </a:solidFill>
              </a:rPr>
              <a:t>2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257800" y="1447800"/>
            <a:ext cx="2970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Total Sensible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34 Btu/hr-ft</a:t>
            </a:r>
            <a:r>
              <a:rPr lang="en-US" baseline="30000">
                <a:solidFill>
                  <a:srgbClr val="0000FF"/>
                </a:solidFill>
              </a:rPr>
              <a:t>2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048000" y="11430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Ceiling ~60F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249" grpId="0" animBg="1"/>
      <p:bldP spid="10250" grpId="0" animBg="1"/>
      <p:bldP spid="10251" grpId="0" animBg="1"/>
      <p:bldP spid="10252" grpId="0"/>
      <p:bldP spid="10253" grpId="0"/>
      <p:bldP spid="10254" grpId="0"/>
      <p:bldP spid="102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609600"/>
            <a:ext cx="5334000" cy="1143000"/>
          </a:xfrm>
        </p:spPr>
        <p:txBody>
          <a:bodyPr/>
          <a:lstStyle/>
          <a:p>
            <a:r>
              <a:rPr lang="en-US"/>
              <a:t>Active Chilled Beam</a:t>
            </a:r>
          </a:p>
        </p:txBody>
      </p:sp>
      <p:sp>
        <p:nvSpPr>
          <p:cNvPr id="227331" name="WordArt 3"/>
          <p:cNvSpPr>
            <a:spLocks noChangeArrowheads="1" noChangeShapeType="1" noTextEdit="1"/>
          </p:cNvSpPr>
          <p:nvPr/>
        </p:nvSpPr>
        <p:spPr bwMode="auto">
          <a:xfrm>
            <a:off x="3476625" y="2152650"/>
            <a:ext cx="4495800" cy="4132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 normalizeH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   Beam </a:t>
            </a:r>
          </a:p>
          <a:p>
            <a:r>
              <a:rPr lang="en-US" sz="3600" kern="10" normalizeH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@ 45F?</a:t>
            </a:r>
          </a:p>
        </p:txBody>
      </p:sp>
      <p:sp>
        <p:nvSpPr>
          <p:cNvPr id="227332" name="WordArt 4"/>
          <p:cNvSpPr>
            <a:spLocks noChangeArrowheads="1" noChangeShapeType="1" noTextEdit="1"/>
          </p:cNvSpPr>
          <p:nvPr/>
        </p:nvSpPr>
        <p:spPr bwMode="auto">
          <a:xfrm rot="-432911">
            <a:off x="268288" y="1090613"/>
            <a:ext cx="8382000" cy="50022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No:  It is the old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induction box system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applied by W H Carrier.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animBg="1"/>
      <p:bldP spid="2273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46063"/>
            <a:ext cx="8913812" cy="49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1" name="AutoShape 3"/>
          <p:cNvSpPr>
            <a:spLocks noChangeArrowheads="1"/>
          </p:cNvSpPr>
          <p:nvPr/>
        </p:nvSpPr>
        <p:spPr bwMode="auto">
          <a:xfrm>
            <a:off x="0" y="942975"/>
            <a:ext cx="1625600" cy="1119188"/>
          </a:xfrm>
          <a:prstGeom prst="rightArrow">
            <a:avLst>
              <a:gd name="adj1" fmla="val 50000"/>
              <a:gd name="adj2" fmla="val 36312"/>
            </a:avLst>
          </a:prstGeom>
          <a:gradFill rotWithShape="1">
            <a:gsLst>
              <a:gs pos="0">
                <a:schemeClr val="accent2">
                  <a:alpha val="8000"/>
                </a:schemeClr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914400" y="5965825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Manufacturer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914400" y="5965825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Manufacturer B</a:t>
            </a: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6038"/>
            <a:ext cx="8477250" cy="681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99CCFF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99CCFF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772</Words>
  <Application>Microsoft Office PowerPoint</Application>
  <PresentationFormat>On-screen Show (4:3)</PresentationFormat>
  <Paragraphs>182</Paragraphs>
  <Slides>49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Default Design</vt:lpstr>
      <vt:lpstr>Bitmap Image</vt:lpstr>
      <vt:lpstr>Chilled Surfaces: Ceilings, Floors, and Beams</vt:lpstr>
      <vt:lpstr>Key Learning Objectives</vt:lpstr>
      <vt:lpstr>Ceiling Radiant Panel</vt:lpstr>
      <vt:lpstr>Ceiling Radiant Panel</vt:lpstr>
      <vt:lpstr>Radiant Heating</vt:lpstr>
      <vt:lpstr>Radiant Cooling</vt:lpstr>
      <vt:lpstr>Active Chilled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Passive Chilled Beam</vt:lpstr>
      <vt:lpstr>PowerPoint Presentation</vt:lpstr>
      <vt:lpstr>Chilled Floor Best for atria areas or other with high solar loads on the floor.</vt:lpstr>
      <vt:lpstr>Chilled Floor</vt:lpstr>
      <vt:lpstr>PowerPoint Presentation</vt:lpstr>
      <vt:lpstr>Variable Air Volume (VAV) Current HVAC system of choice</vt:lpstr>
      <vt:lpstr>Inherent problems with VAV Systems </vt:lpstr>
      <vt:lpstr>Chilled surface/Ventilation Air (DOAS) Arrangement</vt:lpstr>
      <vt:lpstr>WIIFMe: #1,  K.I.S.S. But no simpler</vt:lpstr>
      <vt:lpstr>WIIFMe: #2,  First Cost Reduced?</vt:lpstr>
      <vt:lpstr>WIIFMe: #3,  Energy demand (kW),  &amp; use (kWh) reduced </vt:lpstr>
      <vt:lpstr>WIIFMe: #5, 75% Smaller Mech. Rooms &amp; Shafts</vt:lpstr>
      <vt:lpstr>WIIFMe: #8, Enhanced  Env. Quality</vt:lpstr>
      <vt:lpstr>WIIFMe: #8, Enhanced  Env. Quality</vt:lpstr>
      <vt:lpstr>WIIFMe: #8, Enhanced  Env. Quality</vt:lpstr>
      <vt:lpstr>    WIIFMe: #9, Enhanced  IAQ, Productivity, &amp;         </vt:lpstr>
      <vt:lpstr>WIIFMe: #11,  Reduced Plenum Depth</vt:lpstr>
      <vt:lpstr>WIIFMe: #12, A proven technology in the US </vt:lpstr>
      <vt:lpstr>PowerPoint Presentation</vt:lpstr>
      <vt:lpstr>PowerPoint Presentation</vt:lpstr>
      <vt:lpstr>PowerPoint Presentation</vt:lpstr>
      <vt:lpstr>WIIFMe: #13, Applicable in many buildings, but not all </vt:lpstr>
      <vt:lpstr>WIIFMe: #14, Applicable in virtually all climates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Perceived Con #2,  Capacity</vt:lpstr>
      <vt:lpstr>Perceived Con #3, High 1st Cost</vt:lpstr>
      <vt:lpstr>6 story 186,000 ft2 Office Building</vt:lpstr>
      <vt:lpstr>For more information, see DOAS web page:</vt:lpstr>
      <vt:lpstr>For more information, see DOAS web page:</vt:lpstr>
      <vt:lpstr>For more information, see DOAS web page:</vt:lpstr>
      <vt:lpstr>Conclusions</vt:lpstr>
      <vt:lpstr>PowerPoint Presentation</vt:lpstr>
    </vt:vector>
  </TitlesOfParts>
  <Company>MIHS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Stanley A. Mumma, P.E.</dc:creator>
  <cp:lastModifiedBy>SAMARC</cp:lastModifiedBy>
  <cp:revision>123</cp:revision>
  <cp:lastPrinted>2013-02-04T19:03:01Z</cp:lastPrinted>
  <dcterms:created xsi:type="dcterms:W3CDTF">2004-10-02T20:04:44Z</dcterms:created>
  <dcterms:modified xsi:type="dcterms:W3CDTF">2014-11-08T16:13:03Z</dcterms:modified>
</cp:coreProperties>
</file>